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9" r:id="rId3"/>
    <p:sldId id="279" r:id="rId4"/>
    <p:sldId id="257" r:id="rId5"/>
    <p:sldId id="258" r:id="rId6"/>
    <p:sldId id="276" r:id="rId7"/>
    <p:sldId id="274" r:id="rId8"/>
    <p:sldId id="261" r:id="rId9"/>
    <p:sldId id="260" r:id="rId10"/>
    <p:sldId id="263" r:id="rId11"/>
    <p:sldId id="272" r:id="rId12"/>
    <p:sldId id="271" r:id="rId13"/>
    <p:sldId id="273" r:id="rId14"/>
    <p:sldId id="275" r:id="rId15"/>
    <p:sldId id="277" r:id="rId16"/>
    <p:sldId id="278" r:id="rId17"/>
    <p:sldId id="280"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9A418-F07B-4D7B-89FD-CDD7C7E17741}" type="datetimeFigureOut">
              <a:rPr lang="pl-PL" smtClean="0"/>
              <a:t>2015-05-21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920C7-E07F-4643-9417-5210A669B6AB}" type="slidenum">
              <a:rPr lang="pl-PL" smtClean="0"/>
              <a:t>‹#›</a:t>
            </a:fld>
            <a:endParaRPr lang="pl-PL"/>
          </a:p>
        </p:txBody>
      </p:sp>
    </p:spTree>
    <p:extLst>
      <p:ext uri="{BB962C8B-B14F-4D97-AF65-F5344CB8AC3E}">
        <p14:creationId xmlns:p14="http://schemas.microsoft.com/office/powerpoint/2010/main" val="336938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D4920C7-E07F-4643-9417-5210A669B6AB}" type="slidenum">
              <a:rPr lang="pl-PL" smtClean="0"/>
              <a:t>9</a:t>
            </a:fld>
            <a:endParaRPr lang="pl-PL"/>
          </a:p>
        </p:txBody>
      </p:sp>
    </p:spTree>
    <p:extLst>
      <p:ext uri="{BB962C8B-B14F-4D97-AF65-F5344CB8AC3E}">
        <p14:creationId xmlns:p14="http://schemas.microsoft.com/office/powerpoint/2010/main" val="755642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3E4346C-1640-4483-8440-DFD01239AAF0}" type="datetimeFigureOut">
              <a:rPr lang="pl-PL" smtClean="0"/>
              <a:t>2015-05-21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421481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E4346C-1640-4483-8440-DFD01239AAF0}" type="datetimeFigureOut">
              <a:rPr lang="pl-PL" smtClean="0"/>
              <a:t>2015-05-21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100112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E4346C-1640-4483-8440-DFD01239AAF0}" type="datetimeFigureOut">
              <a:rPr lang="pl-PL" smtClean="0"/>
              <a:t>2015-05-21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387028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E4346C-1640-4483-8440-DFD01239AAF0}" type="datetimeFigureOut">
              <a:rPr lang="pl-PL" smtClean="0"/>
              <a:t>2015-05-21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394494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3E4346C-1640-4483-8440-DFD01239AAF0}" type="datetimeFigureOut">
              <a:rPr lang="pl-PL" smtClean="0"/>
              <a:t>2015-05-21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8665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3E4346C-1640-4483-8440-DFD01239AAF0}" type="datetimeFigureOut">
              <a:rPr lang="pl-PL" smtClean="0"/>
              <a:t>2015-05-21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389724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3E4346C-1640-4483-8440-DFD01239AAF0}" type="datetimeFigureOut">
              <a:rPr lang="pl-PL" smtClean="0"/>
              <a:t>2015-05-21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54498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3E4346C-1640-4483-8440-DFD01239AAF0}" type="datetimeFigureOut">
              <a:rPr lang="pl-PL" smtClean="0"/>
              <a:t>2015-05-21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309047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3E4346C-1640-4483-8440-DFD01239AAF0}" type="datetimeFigureOut">
              <a:rPr lang="pl-PL" smtClean="0"/>
              <a:t>2015-05-21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385648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3E4346C-1640-4483-8440-DFD01239AAF0}" type="datetimeFigureOut">
              <a:rPr lang="pl-PL" smtClean="0"/>
              <a:t>2015-05-21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413814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3E4346C-1640-4483-8440-DFD01239AAF0}" type="datetimeFigureOut">
              <a:rPr lang="pl-PL" smtClean="0"/>
              <a:t>2015-05-21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3DF7017-21E4-4AD5-AEEB-15EE75580A7E}" type="slidenum">
              <a:rPr lang="pl-PL" smtClean="0"/>
              <a:t>‹#›</a:t>
            </a:fld>
            <a:endParaRPr lang="pl-PL"/>
          </a:p>
        </p:txBody>
      </p:sp>
    </p:spTree>
    <p:extLst>
      <p:ext uri="{BB962C8B-B14F-4D97-AF65-F5344CB8AC3E}">
        <p14:creationId xmlns:p14="http://schemas.microsoft.com/office/powerpoint/2010/main" val="263385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4346C-1640-4483-8440-DFD01239AAF0}" type="datetimeFigureOut">
              <a:rPr lang="pl-PL" smtClean="0"/>
              <a:t>2015-05-21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F7017-21E4-4AD5-AEEB-15EE75580A7E}" type="slidenum">
              <a:rPr lang="pl-PL" smtClean="0"/>
              <a:t>‹#›</a:t>
            </a:fld>
            <a:endParaRPr lang="pl-PL"/>
          </a:p>
        </p:txBody>
      </p:sp>
    </p:spTree>
    <p:extLst>
      <p:ext uri="{BB962C8B-B14F-4D97-AF65-F5344CB8AC3E}">
        <p14:creationId xmlns:p14="http://schemas.microsoft.com/office/powerpoint/2010/main" val="25924895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jujubee.p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gekoplast.pl/"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bossa.pl/" TargetMode="External"/><Relationship Id="rId4" Type="http://schemas.openxmlformats.org/officeDocument/2006/relationships/hyperlink" Target="http://www.dmcp.com.p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3500" y="836712"/>
            <a:ext cx="6357000" cy="5184576"/>
          </a:xfrm>
          <a:prstGeom prst="rect">
            <a:avLst/>
          </a:prstGeom>
        </p:spPr>
      </p:pic>
    </p:spTree>
    <p:extLst>
      <p:ext uri="{BB962C8B-B14F-4D97-AF65-F5344CB8AC3E}">
        <p14:creationId xmlns:p14="http://schemas.microsoft.com/office/powerpoint/2010/main" val="176098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10" name="pole tekstowe 9"/>
          <p:cNvSpPr txBox="1"/>
          <p:nvPr/>
        </p:nvSpPr>
        <p:spPr>
          <a:xfrm>
            <a:off x="364067" y="180173"/>
            <a:ext cx="8168374" cy="400110"/>
          </a:xfrm>
          <a:prstGeom prst="rect">
            <a:avLst/>
          </a:prstGeom>
          <a:noFill/>
        </p:spPr>
        <p:txBody>
          <a:bodyPr wrap="square" rtlCol="0">
            <a:spAutoFit/>
          </a:bodyPr>
          <a:lstStyle/>
          <a:p>
            <a:r>
              <a:rPr lang="pl-PL" sz="2000" dirty="0"/>
              <a:t>Przegląd gier wyprodukowanych przez Studio</a:t>
            </a:r>
          </a:p>
        </p:txBody>
      </p:sp>
      <p:pic>
        <p:nvPicPr>
          <p:cNvPr id="11" name="Obraz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12" name="Prostokąt 11"/>
          <p:cNvSpPr/>
          <p:nvPr/>
        </p:nvSpPr>
        <p:spPr>
          <a:xfrm>
            <a:off x="487813" y="764704"/>
            <a:ext cx="7920881" cy="369332"/>
          </a:xfrm>
          <a:prstGeom prst="rect">
            <a:avLst/>
          </a:prstGeom>
        </p:spPr>
        <p:txBody>
          <a:bodyPr wrap="square">
            <a:spAutoFit/>
          </a:bodyPr>
          <a:lstStyle/>
          <a:p>
            <a:r>
              <a:rPr lang="pl-PL" b="1" dirty="0"/>
              <a:t>FLASHOUT 2 –  (</a:t>
            </a:r>
            <a:r>
              <a:rPr lang="pl-PL" b="1" dirty="0" err="1"/>
              <a:t>iOS</a:t>
            </a:r>
            <a:r>
              <a:rPr lang="pl-PL" b="1" dirty="0"/>
              <a:t>, Android, Windows Phone, Mac, PC, OUYA</a:t>
            </a:r>
            <a:r>
              <a:rPr lang="pl-PL" b="1" dirty="0" smtClean="0"/>
              <a:t>)</a:t>
            </a:r>
            <a:endParaRPr lang="pl-PL" dirty="0"/>
          </a:p>
        </p:txBody>
      </p:sp>
      <p:sp>
        <p:nvSpPr>
          <p:cNvPr id="13" name="Prostokąt 12"/>
          <p:cNvSpPr/>
          <p:nvPr/>
        </p:nvSpPr>
        <p:spPr>
          <a:xfrm>
            <a:off x="559820" y="4797152"/>
            <a:ext cx="8044628" cy="1200329"/>
          </a:xfrm>
          <a:prstGeom prst="rect">
            <a:avLst/>
          </a:prstGeom>
        </p:spPr>
        <p:txBody>
          <a:bodyPr wrap="square">
            <a:spAutoFit/>
          </a:bodyPr>
          <a:lstStyle/>
          <a:p>
            <a:pPr algn="just"/>
            <a:r>
              <a:rPr lang="pl-PL" dirty="0"/>
              <a:t>Kontynuacja bardzo dobrze przyjętej futurystycznej gry wyścigowej. Gracz zasiada za sterami ultraszybkich poduszkowców i korzystając z pokaźnego arsenału broni, ulepszeń i bonusów, walczy o zwycięstwo na 10 szczegółowo zaprojektowanych torach ulokowanych w miastach całego świata (w tym w Warszawie).</a:t>
            </a:r>
          </a:p>
        </p:txBody>
      </p:sp>
      <p:pic>
        <p:nvPicPr>
          <p:cNvPr id="3074" name="Picture 2" descr="iPhone Screensho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438" y="1450944"/>
            <a:ext cx="5418866" cy="3053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90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64067" y="180173"/>
            <a:ext cx="8168374" cy="400110"/>
          </a:xfrm>
          <a:prstGeom prst="rect">
            <a:avLst/>
          </a:prstGeom>
          <a:noFill/>
        </p:spPr>
        <p:txBody>
          <a:bodyPr wrap="square" rtlCol="0">
            <a:spAutoFit/>
          </a:bodyPr>
          <a:lstStyle/>
          <a:p>
            <a:r>
              <a:rPr lang="pl-PL" sz="2000" dirty="0"/>
              <a:t>Przegląd gier wyprodukowanych przez Studio</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6" name="Prostokąt 5"/>
          <p:cNvSpPr/>
          <p:nvPr/>
        </p:nvSpPr>
        <p:spPr>
          <a:xfrm>
            <a:off x="487813" y="764704"/>
            <a:ext cx="7920881" cy="369332"/>
          </a:xfrm>
          <a:prstGeom prst="rect">
            <a:avLst/>
          </a:prstGeom>
        </p:spPr>
        <p:txBody>
          <a:bodyPr wrap="square">
            <a:spAutoFit/>
          </a:bodyPr>
          <a:lstStyle/>
          <a:p>
            <a:r>
              <a:rPr lang="pl-PL" b="1" dirty="0"/>
              <a:t>SUSPECT THE RUN –  (</a:t>
            </a:r>
            <a:r>
              <a:rPr lang="pl-PL" b="1" dirty="0" err="1"/>
              <a:t>iOS</a:t>
            </a:r>
            <a:r>
              <a:rPr lang="pl-PL" b="1" dirty="0"/>
              <a:t> i Android)</a:t>
            </a:r>
            <a:endParaRPr lang="pl-PL" dirty="0"/>
          </a:p>
        </p:txBody>
      </p:sp>
      <p:sp>
        <p:nvSpPr>
          <p:cNvPr id="9" name="Prostokąt 8"/>
          <p:cNvSpPr/>
          <p:nvPr/>
        </p:nvSpPr>
        <p:spPr>
          <a:xfrm>
            <a:off x="4612374" y="764704"/>
            <a:ext cx="4280106" cy="646331"/>
          </a:xfrm>
          <a:prstGeom prst="rect">
            <a:avLst/>
          </a:prstGeom>
        </p:spPr>
        <p:txBody>
          <a:bodyPr wrap="square">
            <a:spAutoFit/>
          </a:bodyPr>
          <a:lstStyle/>
          <a:p>
            <a:r>
              <a:rPr lang="pl-PL" b="1" dirty="0"/>
              <a:t>NIEZAPOWIEDZIANA GRA KARTINGOWA - (</a:t>
            </a:r>
            <a:r>
              <a:rPr lang="pl-PL" b="1" dirty="0" err="1"/>
              <a:t>iOS</a:t>
            </a:r>
            <a:r>
              <a:rPr lang="pl-PL" b="1" dirty="0"/>
              <a:t>, Android)</a:t>
            </a:r>
            <a:endParaRPr lang="pl-PL" dirty="0"/>
          </a:p>
        </p:txBody>
      </p:sp>
      <p:pic>
        <p:nvPicPr>
          <p:cNvPr id="5122" name="Picture 2" descr="iPhone Screensho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297691"/>
            <a:ext cx="2232248" cy="3962240"/>
          </a:xfrm>
          <a:prstGeom prst="rect">
            <a:avLst/>
          </a:prstGeom>
          <a:noFill/>
          <a:extLst>
            <a:ext uri="{909E8E84-426E-40DD-AFC4-6F175D3DCCD1}">
              <a14:hiddenFill xmlns:a14="http://schemas.microsoft.com/office/drawing/2010/main">
                <a:solidFill>
                  <a:srgbClr val="FFFFFF"/>
                </a:solidFill>
              </a14:hiddenFill>
            </a:ext>
          </a:extLst>
        </p:spPr>
      </p:pic>
      <p:pic>
        <p:nvPicPr>
          <p:cNvPr id="11" name="Symbol zastępczy zawartości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14404" y="5998072"/>
            <a:ext cx="8229592" cy="859928"/>
          </a:xfrm>
        </p:spPr>
      </p:pic>
      <p:sp>
        <p:nvSpPr>
          <p:cNvPr id="10" name="Prostokąt 9"/>
          <p:cNvSpPr/>
          <p:nvPr/>
        </p:nvSpPr>
        <p:spPr>
          <a:xfrm>
            <a:off x="611559" y="5355213"/>
            <a:ext cx="3672409" cy="830997"/>
          </a:xfrm>
          <a:prstGeom prst="rect">
            <a:avLst/>
          </a:prstGeom>
        </p:spPr>
        <p:txBody>
          <a:bodyPr wrap="square">
            <a:spAutoFit/>
          </a:bodyPr>
          <a:lstStyle/>
          <a:p>
            <a:pPr algn="just"/>
            <a:r>
              <a:rPr lang="pl-PL" sz="1200" dirty="0"/>
              <a:t>W grze zadaniem gracza jest ucieczka przed wymiarem sprawiedliwości i uczestnictwo </a:t>
            </a:r>
            <a:r>
              <a:rPr lang="pl-PL" sz="1200" dirty="0" smtClean="0"/>
              <a:t>w </a:t>
            </a:r>
            <a:r>
              <a:rPr lang="pl-PL" sz="1200" dirty="0"/>
              <a:t>pasjonujących </a:t>
            </a:r>
            <a:r>
              <a:rPr lang="pl-PL" sz="1200" dirty="0" smtClean="0"/>
              <a:t/>
            </a:r>
            <a:br>
              <a:rPr lang="pl-PL" sz="1200" dirty="0" smtClean="0"/>
            </a:br>
            <a:r>
              <a:rPr lang="pl-PL" sz="1200" dirty="0" smtClean="0"/>
              <a:t>i </a:t>
            </a:r>
            <a:r>
              <a:rPr lang="pl-PL" sz="1200" dirty="0"/>
              <a:t>wciągających pościgach, odbywających się na wielopasmowej autostradzie.</a:t>
            </a:r>
          </a:p>
        </p:txBody>
      </p:sp>
      <p:sp>
        <p:nvSpPr>
          <p:cNvPr id="12" name="Prostokąt 11"/>
          <p:cNvSpPr/>
          <p:nvPr/>
        </p:nvSpPr>
        <p:spPr>
          <a:xfrm>
            <a:off x="4644008" y="1700808"/>
            <a:ext cx="4032448" cy="3139321"/>
          </a:xfrm>
          <a:prstGeom prst="rect">
            <a:avLst/>
          </a:prstGeom>
        </p:spPr>
        <p:txBody>
          <a:bodyPr wrap="square">
            <a:spAutoFit/>
          </a:bodyPr>
          <a:lstStyle/>
          <a:p>
            <a:pPr algn="just"/>
            <a:r>
              <a:rPr lang="pl-PL" dirty="0"/>
              <a:t>Tytuł wyprodukowany dla podmiotu zewnętrznego. Z racji na fakt, że gra nie miała jeszcze swojej premiery, szczegóły na jej temat nie mogą być ujawnione. Jest to produkcja 3D, w której gracz bierze udział w wyścigach gokartów. Każdy gokart posiada swoje unikalne cechy i bronie, </a:t>
            </a:r>
            <a:r>
              <a:rPr lang="pl-PL" dirty="0" smtClean="0"/>
              <a:t>z </a:t>
            </a:r>
            <a:r>
              <a:rPr lang="pl-PL" dirty="0"/>
              <a:t>których gracz może korzystać podczas wyścigu. Tytuł przypominający popularną serię gier MARIO KART. </a:t>
            </a:r>
          </a:p>
        </p:txBody>
      </p:sp>
    </p:spTree>
    <p:extLst>
      <p:ext uri="{BB962C8B-B14F-4D97-AF65-F5344CB8AC3E}">
        <p14:creationId xmlns:p14="http://schemas.microsoft.com/office/powerpoint/2010/main" val="2773962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a:t>Przegląd gier wyprodukowanych przez Studio</a:t>
            </a: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7" name="Prostokąt 6"/>
          <p:cNvSpPr/>
          <p:nvPr/>
        </p:nvSpPr>
        <p:spPr>
          <a:xfrm>
            <a:off x="487813" y="764704"/>
            <a:ext cx="7920881" cy="369332"/>
          </a:xfrm>
          <a:prstGeom prst="rect">
            <a:avLst/>
          </a:prstGeom>
        </p:spPr>
        <p:txBody>
          <a:bodyPr wrap="square">
            <a:spAutoFit/>
          </a:bodyPr>
          <a:lstStyle/>
          <a:p>
            <a:r>
              <a:rPr lang="pl-PL" b="1" dirty="0" smtClean="0"/>
              <a:t>SPELLCRAFTER –  (</a:t>
            </a:r>
            <a:r>
              <a:rPr lang="pl-PL" b="1" dirty="0" err="1"/>
              <a:t>iOS</a:t>
            </a:r>
            <a:r>
              <a:rPr lang="pl-PL" b="1" dirty="0"/>
              <a:t>, Android, Windows Phone, Mac, PC</a:t>
            </a:r>
            <a:r>
              <a:rPr lang="pl-PL" b="1" dirty="0" smtClean="0"/>
              <a:t>)</a:t>
            </a:r>
            <a:endParaRPr lang="pl-PL" dirty="0"/>
          </a:p>
        </p:txBody>
      </p:sp>
      <p:sp>
        <p:nvSpPr>
          <p:cNvPr id="8" name="Prostokąt 7"/>
          <p:cNvSpPr/>
          <p:nvPr/>
        </p:nvSpPr>
        <p:spPr>
          <a:xfrm>
            <a:off x="559820" y="4851712"/>
            <a:ext cx="8044628" cy="1091208"/>
          </a:xfrm>
          <a:prstGeom prst="rect">
            <a:avLst/>
          </a:prstGeom>
        </p:spPr>
        <p:txBody>
          <a:bodyPr wrap="square">
            <a:spAutoFit/>
          </a:bodyPr>
          <a:lstStyle/>
          <a:p>
            <a:pPr algn="just"/>
            <a:r>
              <a:rPr lang="pl-PL" dirty="0" err="1"/>
              <a:t>Spellcrafter</a:t>
            </a:r>
            <a:r>
              <a:rPr lang="pl-PL" dirty="0"/>
              <a:t>, to taktyczny tytuł RPG z </a:t>
            </a:r>
            <a:r>
              <a:rPr lang="pl-PL" dirty="0" err="1"/>
              <a:t>turowym</a:t>
            </a:r>
            <a:r>
              <a:rPr lang="pl-PL" dirty="0"/>
              <a:t> systemem walki i unikatowym sposobem rzucania czarów. Gracz rysuje magiczne znaki za pomocą kursora na ekranie wywołując w ten sposób potężne zaklęcia, które rażą przeciwników</a:t>
            </a:r>
            <a:r>
              <a:rPr lang="pl-PL" dirty="0" smtClean="0"/>
              <a:t>. </a:t>
            </a:r>
            <a:r>
              <a:rPr lang="pl-PL" dirty="0"/>
              <a:t>Podczas swoich przygód gracz wciela się w trzy postaci: człowieka, nekromantę i elfa.</a:t>
            </a:r>
          </a:p>
        </p:txBody>
      </p:sp>
      <p:pic>
        <p:nvPicPr>
          <p:cNvPr id="4098" name="Picture 2" descr="iPhone Screensho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754" y="1384322"/>
            <a:ext cx="5713312" cy="321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197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998072"/>
            <a:ext cx="8229600" cy="859928"/>
          </a:xfrm>
        </p:spPr>
      </p:pic>
      <p:sp>
        <p:nvSpPr>
          <p:cNvPr id="5" name="pole tekstowe 4"/>
          <p:cNvSpPr txBox="1"/>
          <p:nvPr/>
        </p:nvSpPr>
        <p:spPr>
          <a:xfrm>
            <a:off x="459408" y="2780928"/>
            <a:ext cx="8208912" cy="707886"/>
          </a:xfrm>
          <a:prstGeom prst="rect">
            <a:avLst/>
          </a:prstGeom>
          <a:noFill/>
        </p:spPr>
        <p:txBody>
          <a:bodyPr wrap="square" rtlCol="0">
            <a:spAutoFit/>
          </a:bodyPr>
          <a:lstStyle/>
          <a:p>
            <a:pPr algn="ctr"/>
            <a:r>
              <a:rPr lang="pl-PL" sz="4000" dirty="0" smtClean="0"/>
              <a:t>Gry w produkcji i planowane</a:t>
            </a:r>
            <a:endParaRPr lang="pl-PL" sz="4000" dirty="0"/>
          </a:p>
        </p:txBody>
      </p:sp>
    </p:spTree>
    <p:extLst>
      <p:ext uri="{BB962C8B-B14F-4D97-AF65-F5344CB8AC3E}">
        <p14:creationId xmlns:p14="http://schemas.microsoft.com/office/powerpoint/2010/main" val="210505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Gry w produkcji i planowane</a:t>
            </a:r>
            <a:endParaRPr lang="pl-PL" sz="2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10" name="Prostokąt 9"/>
          <p:cNvSpPr/>
          <p:nvPr/>
        </p:nvSpPr>
        <p:spPr>
          <a:xfrm>
            <a:off x="395536" y="764704"/>
            <a:ext cx="8352928" cy="1477328"/>
          </a:xfrm>
          <a:prstGeom prst="rect">
            <a:avLst/>
          </a:prstGeom>
        </p:spPr>
        <p:txBody>
          <a:bodyPr wrap="square">
            <a:spAutoFit/>
          </a:bodyPr>
          <a:lstStyle/>
          <a:p>
            <a:r>
              <a:rPr lang="pl-PL" b="1" dirty="0"/>
              <a:t>NIEZAPOWIEDZIANY SYMULATOR –  (</a:t>
            </a:r>
            <a:r>
              <a:rPr lang="pl-PL" b="1" dirty="0" err="1"/>
              <a:t>iOS</a:t>
            </a:r>
            <a:r>
              <a:rPr lang="pl-PL" b="1" dirty="0"/>
              <a:t>, </a:t>
            </a:r>
            <a:r>
              <a:rPr lang="pl-PL" b="1" dirty="0" smtClean="0"/>
              <a:t>Android)</a:t>
            </a:r>
            <a:endParaRPr lang="pl-PL" dirty="0"/>
          </a:p>
          <a:p>
            <a:r>
              <a:rPr lang="pl-PL" dirty="0"/>
              <a:t> </a:t>
            </a:r>
          </a:p>
          <a:p>
            <a:pPr algn="just"/>
            <a:r>
              <a:rPr lang="pl-PL" dirty="0"/>
              <a:t>Wysokobudżetowy tytuł </a:t>
            </a:r>
            <a:r>
              <a:rPr lang="pl-PL" dirty="0" smtClean="0"/>
              <a:t>mobilny tworzony </a:t>
            </a:r>
            <a:r>
              <a:rPr lang="pl-PL" dirty="0"/>
              <a:t>dla </a:t>
            </a:r>
            <a:r>
              <a:rPr lang="pl-PL" dirty="0" smtClean="0"/>
              <a:t>wydawcy zagranicznego, </a:t>
            </a:r>
            <a:r>
              <a:rPr lang="pl-PL" dirty="0"/>
              <a:t>który w pełni finansuje produkcję. Gra zostanie ujawniona szerokiej publiczności w trzecim kwartale tego roku, dlatego na tym etapie Spółka nie może podać szczegółów projektu.</a:t>
            </a:r>
          </a:p>
        </p:txBody>
      </p:sp>
      <p:sp>
        <p:nvSpPr>
          <p:cNvPr id="11" name="Prostokąt 10"/>
          <p:cNvSpPr/>
          <p:nvPr/>
        </p:nvSpPr>
        <p:spPr>
          <a:xfrm>
            <a:off x="395536" y="2527736"/>
            <a:ext cx="8352928" cy="1200329"/>
          </a:xfrm>
          <a:prstGeom prst="rect">
            <a:avLst/>
          </a:prstGeom>
        </p:spPr>
        <p:txBody>
          <a:bodyPr wrap="square">
            <a:spAutoFit/>
          </a:bodyPr>
          <a:lstStyle/>
          <a:p>
            <a:r>
              <a:rPr lang="pl-PL" b="1" dirty="0"/>
              <a:t>NIEZAPOWIEDZIANA GRA STRATEGICZNA - (PC, </a:t>
            </a:r>
            <a:r>
              <a:rPr lang="pl-PL" b="1" dirty="0" smtClean="0"/>
              <a:t>Mac)</a:t>
            </a:r>
            <a:endParaRPr lang="pl-PL" dirty="0"/>
          </a:p>
          <a:p>
            <a:pPr algn="just"/>
            <a:r>
              <a:rPr lang="pl-PL" dirty="0"/>
              <a:t/>
            </a:r>
            <a:br>
              <a:rPr lang="pl-PL" dirty="0"/>
            </a:br>
            <a:r>
              <a:rPr lang="pl-PL" dirty="0"/>
              <a:t>Tytuł będący w produkcji od IV kwartału 2014 roku. Gra strategiczna z rozgrywką </a:t>
            </a:r>
            <a:r>
              <a:rPr lang="pl-PL" dirty="0" smtClean="0"/>
              <a:t/>
            </a:r>
            <a:br>
              <a:rPr lang="pl-PL" dirty="0" smtClean="0"/>
            </a:br>
            <a:r>
              <a:rPr lang="pl-PL" dirty="0" smtClean="0"/>
              <a:t>w </a:t>
            </a:r>
            <a:r>
              <a:rPr lang="pl-PL" dirty="0"/>
              <a:t>czasie rzeczywistym, stawiająca duży nacisk na aspekty ekonomiczne i polityczne. </a:t>
            </a:r>
          </a:p>
        </p:txBody>
      </p:sp>
      <p:sp>
        <p:nvSpPr>
          <p:cNvPr id="12" name="Prostokąt 11"/>
          <p:cNvSpPr/>
          <p:nvPr/>
        </p:nvSpPr>
        <p:spPr>
          <a:xfrm>
            <a:off x="349227" y="4016041"/>
            <a:ext cx="8316416" cy="1200329"/>
          </a:xfrm>
          <a:prstGeom prst="rect">
            <a:avLst/>
          </a:prstGeom>
        </p:spPr>
        <p:txBody>
          <a:bodyPr wrap="square">
            <a:spAutoFit/>
          </a:bodyPr>
          <a:lstStyle/>
          <a:p>
            <a:r>
              <a:rPr lang="pl-PL" b="1" dirty="0" smtClean="0"/>
              <a:t>ZAPOWIEDZIANA </a:t>
            </a:r>
            <a:r>
              <a:rPr lang="pl-PL" b="1" dirty="0" smtClean="0"/>
              <a:t>GRA PRZYGODOWA </a:t>
            </a:r>
            <a:r>
              <a:rPr lang="pl-PL" b="1" dirty="0"/>
              <a:t>[CEL EMISYJNY</a:t>
            </a:r>
            <a:r>
              <a:rPr lang="pl-PL" b="1" dirty="0" smtClean="0"/>
              <a:t>] - </a:t>
            </a:r>
            <a:r>
              <a:rPr lang="pl-PL" b="1" dirty="0"/>
              <a:t>(PC, Mac, PS4, Xbox </a:t>
            </a:r>
            <a:r>
              <a:rPr lang="pl-PL" b="1" dirty="0" smtClean="0"/>
              <a:t>One)</a:t>
            </a:r>
            <a:endParaRPr lang="pl-PL" dirty="0"/>
          </a:p>
          <a:p>
            <a:r>
              <a:rPr lang="pl-PL" dirty="0"/>
              <a:t> </a:t>
            </a:r>
          </a:p>
          <a:p>
            <a:pPr algn="just"/>
            <a:r>
              <a:rPr lang="pl-PL" dirty="0" smtClean="0"/>
              <a:t>Ambitna i rozbudowana gra </a:t>
            </a:r>
            <a:r>
              <a:rPr lang="pl-PL" dirty="0"/>
              <a:t>przygodowa z widokiem z pierwszej osoby, z elementami walki, dialogami i QTE, kierowana do osób chcących przeżyć filmowe doświadczenie.</a:t>
            </a:r>
          </a:p>
        </p:txBody>
      </p:sp>
    </p:spTree>
    <p:extLst>
      <p:ext uri="{BB962C8B-B14F-4D97-AF65-F5344CB8AC3E}">
        <p14:creationId xmlns:p14="http://schemas.microsoft.com/office/powerpoint/2010/main" val="2011028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Planowany debiut Spółki na </a:t>
            </a:r>
            <a:r>
              <a:rPr lang="pl-PL" sz="2000" dirty="0" err="1" smtClean="0"/>
              <a:t>NewConnect</a:t>
            </a:r>
            <a:endParaRPr lang="pl-PL" sz="2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7" name="Prostokąt 6"/>
          <p:cNvSpPr/>
          <p:nvPr/>
        </p:nvSpPr>
        <p:spPr>
          <a:xfrm>
            <a:off x="395536" y="3645024"/>
            <a:ext cx="8352928" cy="1200329"/>
          </a:xfrm>
          <a:prstGeom prst="rect">
            <a:avLst/>
          </a:prstGeom>
        </p:spPr>
        <p:txBody>
          <a:bodyPr wrap="square">
            <a:spAutoFit/>
          </a:bodyPr>
          <a:lstStyle/>
          <a:p>
            <a:pPr algn="just"/>
            <a:r>
              <a:rPr lang="pl-PL" dirty="0" smtClean="0"/>
              <a:t>Spółka planuje debiut na </a:t>
            </a:r>
            <a:r>
              <a:rPr lang="pl-PL" dirty="0" err="1" smtClean="0"/>
              <a:t>NewConnect</a:t>
            </a:r>
            <a:r>
              <a:rPr lang="pl-PL" dirty="0" smtClean="0"/>
              <a:t> w drugim kwartale 2015 roku. Celem Spółki jest pozyskanie środków na realizację ambitnej gry przygodowej, która ma zostać wydana na stacjonarne platformy sprzętowe (komputery PC</a:t>
            </a:r>
            <a:r>
              <a:rPr lang="pl-PL" dirty="0"/>
              <a:t> </a:t>
            </a:r>
            <a:r>
              <a:rPr lang="pl-PL" dirty="0" smtClean="0"/>
              <a:t>i Mac oraz konsole do gier - Sony </a:t>
            </a:r>
            <a:r>
              <a:rPr lang="pl-PL" dirty="0" err="1" smtClean="0"/>
              <a:t>PlayStation</a:t>
            </a:r>
            <a:r>
              <a:rPr lang="pl-PL" dirty="0" smtClean="0"/>
              <a:t> 4 i Xbox One). </a:t>
            </a:r>
            <a:endParaRPr lang="pl-PL" dirty="0"/>
          </a:p>
        </p:txBody>
      </p:sp>
      <p:sp>
        <p:nvSpPr>
          <p:cNvPr id="8" name="Prostokąt 7"/>
          <p:cNvSpPr/>
          <p:nvPr/>
        </p:nvSpPr>
        <p:spPr>
          <a:xfrm>
            <a:off x="395536" y="5097958"/>
            <a:ext cx="8352928" cy="923330"/>
          </a:xfrm>
          <a:prstGeom prst="rect">
            <a:avLst/>
          </a:prstGeom>
        </p:spPr>
        <p:txBody>
          <a:bodyPr wrap="square">
            <a:spAutoFit/>
          </a:bodyPr>
          <a:lstStyle/>
          <a:p>
            <a:r>
              <a:rPr lang="pl-PL" b="1" dirty="0" smtClean="0"/>
              <a:t>CEL EMISJI</a:t>
            </a:r>
            <a:endParaRPr lang="pl-PL" dirty="0"/>
          </a:p>
          <a:p>
            <a:pPr algn="just"/>
            <a:r>
              <a:rPr lang="pl-PL" dirty="0"/>
              <a:t/>
            </a:r>
            <a:br>
              <a:rPr lang="pl-PL" dirty="0"/>
            </a:br>
            <a:r>
              <a:rPr lang="pl-PL" dirty="0" smtClean="0"/>
              <a:t>Produkcja gry przygodowej z widokiem w pierwszej osobie pod tytułem „KURSK”.</a:t>
            </a:r>
            <a:endParaRPr lang="pl-PL" dirty="0"/>
          </a:p>
        </p:txBody>
      </p:sp>
      <p:sp>
        <p:nvSpPr>
          <p:cNvPr id="9" name="Prostokąt 8"/>
          <p:cNvSpPr/>
          <p:nvPr/>
        </p:nvSpPr>
        <p:spPr>
          <a:xfrm>
            <a:off x="432048" y="893619"/>
            <a:ext cx="8316416" cy="2585323"/>
          </a:xfrm>
          <a:prstGeom prst="rect">
            <a:avLst/>
          </a:prstGeom>
        </p:spPr>
        <p:txBody>
          <a:bodyPr wrap="square">
            <a:spAutoFit/>
          </a:bodyPr>
          <a:lstStyle/>
          <a:p>
            <a:pPr algn="just"/>
            <a:r>
              <a:rPr lang="pl-PL" dirty="0" smtClean="0"/>
              <a:t>Od dnia utworzenia Spółki (2012 rok), odnotowuje ona rokrocznie znaczący wzrost przychodów, zaś od 2013 roku generuje zysk netto. Dane z I kwartału br. wskazują, że także rok 2015 będzie rekordowy jeśli chodzi o przychody i osiągnięty zysk.</a:t>
            </a:r>
          </a:p>
          <a:p>
            <a:endParaRPr lang="pl-PL" b="1" dirty="0" smtClean="0"/>
          </a:p>
          <a:p>
            <a:r>
              <a:rPr lang="pl-PL" b="1" dirty="0" smtClean="0"/>
              <a:t>WYNIKI FINANSOWE ZA 2014 ROK</a:t>
            </a:r>
            <a:endParaRPr lang="pl-PL" dirty="0"/>
          </a:p>
          <a:p>
            <a:r>
              <a:rPr lang="pl-PL" dirty="0"/>
              <a:t> </a:t>
            </a:r>
            <a:endParaRPr lang="pl-PL" dirty="0" smtClean="0"/>
          </a:p>
          <a:p>
            <a:pPr marL="285750" indent="-285750">
              <a:buFont typeface="Wingdings" pitchFamily="2" charset="2"/>
              <a:buChar char="§"/>
            </a:pPr>
            <a:r>
              <a:rPr lang="pl-PL" dirty="0" smtClean="0"/>
              <a:t>Przychody ze sprzedaży: </a:t>
            </a:r>
            <a:r>
              <a:rPr lang="pl-PL" b="1" dirty="0" smtClean="0"/>
              <a:t>451.406,92 zł</a:t>
            </a:r>
          </a:p>
          <a:p>
            <a:pPr marL="285750" indent="-285750">
              <a:buFont typeface="Wingdings" pitchFamily="2" charset="2"/>
              <a:buChar char="§"/>
            </a:pPr>
            <a:r>
              <a:rPr lang="pl-PL" dirty="0" smtClean="0"/>
              <a:t>Koszty działalności operacyjnej: </a:t>
            </a:r>
            <a:r>
              <a:rPr lang="pl-PL" b="1" dirty="0" smtClean="0"/>
              <a:t>397.505,77 zł</a:t>
            </a:r>
          </a:p>
          <a:p>
            <a:pPr marL="285750" indent="-285750">
              <a:buFont typeface="Wingdings" pitchFamily="2" charset="2"/>
              <a:buChar char="§"/>
            </a:pPr>
            <a:r>
              <a:rPr lang="pl-PL" dirty="0" smtClean="0"/>
              <a:t>Zysk netto: </a:t>
            </a:r>
            <a:r>
              <a:rPr lang="pl-PL" b="1" dirty="0" smtClean="0"/>
              <a:t>34.816,48 zł</a:t>
            </a:r>
            <a:endParaRPr lang="pl-PL" b="1" dirty="0"/>
          </a:p>
        </p:txBody>
      </p:sp>
    </p:spTree>
    <p:extLst>
      <p:ext uri="{BB962C8B-B14F-4D97-AF65-F5344CB8AC3E}">
        <p14:creationId xmlns:p14="http://schemas.microsoft.com/office/powerpoint/2010/main" val="2699157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Oferta publiczna Akcji </a:t>
            </a:r>
            <a:r>
              <a:rPr lang="pl-PL" sz="2000" dirty="0"/>
              <a:t>S</a:t>
            </a:r>
            <a:r>
              <a:rPr lang="pl-PL" sz="2000" dirty="0" smtClean="0"/>
              <a:t>erii D</a:t>
            </a:r>
            <a:endParaRPr lang="pl-PL" sz="2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8" name="Prostokąt 7"/>
          <p:cNvSpPr/>
          <p:nvPr/>
        </p:nvSpPr>
        <p:spPr>
          <a:xfrm>
            <a:off x="395536" y="5097958"/>
            <a:ext cx="8352928" cy="923330"/>
          </a:xfrm>
          <a:prstGeom prst="rect">
            <a:avLst/>
          </a:prstGeom>
        </p:spPr>
        <p:txBody>
          <a:bodyPr wrap="square">
            <a:spAutoFit/>
          </a:bodyPr>
          <a:lstStyle/>
          <a:p>
            <a:r>
              <a:rPr lang="pl-PL" b="1" dirty="0" smtClean="0"/>
              <a:t>ZAPISY NA AKCJE PTRZYJMUJĄ </a:t>
            </a:r>
            <a:endParaRPr lang="pl-PL" dirty="0"/>
          </a:p>
          <a:p>
            <a:pPr algn="just"/>
            <a:r>
              <a:rPr lang="pl-PL" dirty="0"/>
              <a:t/>
            </a:r>
            <a:br>
              <a:rPr lang="pl-PL" dirty="0"/>
            </a:br>
            <a:r>
              <a:rPr lang="pl-PL" dirty="0" smtClean="0"/>
              <a:t>Dom Maklerski Capital Partners S.A. i Dom Maklerski BOŚ S.A.</a:t>
            </a:r>
            <a:endParaRPr lang="pl-PL" dirty="0"/>
          </a:p>
        </p:txBody>
      </p:sp>
      <p:sp>
        <p:nvSpPr>
          <p:cNvPr id="9" name="Prostokąt 8"/>
          <p:cNvSpPr/>
          <p:nvPr/>
        </p:nvSpPr>
        <p:spPr>
          <a:xfrm>
            <a:off x="432048" y="2555612"/>
            <a:ext cx="8316416" cy="369332"/>
          </a:xfrm>
          <a:prstGeom prst="rect">
            <a:avLst/>
          </a:prstGeom>
        </p:spPr>
        <p:txBody>
          <a:bodyPr wrap="square">
            <a:spAutoFit/>
          </a:bodyPr>
          <a:lstStyle/>
          <a:p>
            <a:r>
              <a:rPr lang="pl-PL" b="1" dirty="0" smtClean="0"/>
              <a:t>HARMONOGRAM OFERTY</a:t>
            </a:r>
          </a:p>
        </p:txBody>
      </p:sp>
      <p:graphicFrame>
        <p:nvGraphicFramePr>
          <p:cNvPr id="3" name="Tabela 2"/>
          <p:cNvGraphicFramePr>
            <a:graphicFrameLocks noGrp="1"/>
          </p:cNvGraphicFramePr>
          <p:nvPr>
            <p:extLst>
              <p:ext uri="{D42A27DB-BD31-4B8C-83A1-F6EECF244321}">
                <p14:modId xmlns:p14="http://schemas.microsoft.com/office/powerpoint/2010/main" val="283884384"/>
              </p:ext>
            </p:extLst>
          </p:nvPr>
        </p:nvGraphicFramePr>
        <p:xfrm>
          <a:off x="1826577" y="3034519"/>
          <a:ext cx="5490845" cy="1660398"/>
        </p:xfrm>
        <a:graphic>
          <a:graphicData uri="http://schemas.openxmlformats.org/drawingml/2006/table">
            <a:tbl>
              <a:tblPr firstRow="1" firstCol="1" bandRow="1">
                <a:tableStyleId>{5C22544A-7EE6-4342-B048-85BDC9FD1C3A}</a:tableStyleId>
              </a:tblPr>
              <a:tblGrid>
                <a:gridCol w="2961447"/>
                <a:gridCol w="2529398"/>
              </a:tblGrid>
              <a:tr h="0">
                <a:tc>
                  <a:txBody>
                    <a:bodyPr/>
                    <a:lstStyle/>
                    <a:p>
                      <a:pPr algn="ctr">
                        <a:lnSpc>
                          <a:spcPct val="107000"/>
                        </a:lnSpc>
                        <a:spcAft>
                          <a:spcPts val="0"/>
                        </a:spcAft>
                      </a:pPr>
                      <a:r>
                        <a:rPr lang="pl-PL" sz="1000" dirty="0">
                          <a:effectLst/>
                        </a:rPr>
                        <a:t>CZYNNOŚĆ</a:t>
                      </a:r>
                      <a:endParaRPr lang="pl-PL" sz="1000" b="1" dirty="0">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a:effectLst/>
                        </a:rPr>
                        <a:t>TERMIN</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15000"/>
                        </a:lnSpc>
                        <a:spcAft>
                          <a:spcPts val="600"/>
                        </a:spcAft>
                      </a:pPr>
                      <a:r>
                        <a:rPr lang="pl-PL" sz="1000">
                          <a:effectLst/>
                        </a:rPr>
                        <a:t>Publikacja Memorandum Informacyjnego</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15000"/>
                        </a:lnSpc>
                        <a:spcAft>
                          <a:spcPts val="600"/>
                        </a:spcAft>
                      </a:pPr>
                      <a:r>
                        <a:rPr lang="pl-PL" sz="1000">
                          <a:effectLst/>
                        </a:rPr>
                        <a:t>21 maja 2015</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07000"/>
                        </a:lnSpc>
                        <a:spcAft>
                          <a:spcPts val="0"/>
                        </a:spcAft>
                      </a:pPr>
                      <a:r>
                        <a:rPr lang="pl-PL" sz="1000">
                          <a:effectLst/>
                        </a:rPr>
                        <a:t>Budowa Księgi Popytu</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a:effectLst/>
                        </a:rPr>
                        <a:t>21-26 maja 2015 (do godz. 17:00)</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07000"/>
                        </a:lnSpc>
                        <a:spcAft>
                          <a:spcPts val="0"/>
                        </a:spcAft>
                      </a:pPr>
                      <a:r>
                        <a:rPr lang="pl-PL" sz="1000">
                          <a:effectLst/>
                        </a:rPr>
                        <a:t>Podanie do publicznej wiadomości Ceny Emisyjnej</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a:effectLst/>
                        </a:rPr>
                        <a:t>26 maja 2015</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07000"/>
                        </a:lnSpc>
                        <a:spcAft>
                          <a:spcPts val="0"/>
                        </a:spcAft>
                      </a:pPr>
                      <a:r>
                        <a:rPr lang="pl-PL" sz="1000">
                          <a:effectLst/>
                        </a:rPr>
                        <a:t>Przyjmowanie Zapisów na Akcje </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a:effectLst/>
                        </a:rPr>
                        <a:t>27 maja -1 czerwca 2015</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07000"/>
                        </a:lnSpc>
                        <a:spcAft>
                          <a:spcPts val="0"/>
                        </a:spcAft>
                      </a:pPr>
                      <a:r>
                        <a:rPr lang="pl-PL" sz="1000">
                          <a:effectLst/>
                        </a:rPr>
                        <a:t>Dzień Przydziału Akcji</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a:effectLst/>
                        </a:rPr>
                        <a:t>2 czerwca 2015</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r>
              <a:tr h="0">
                <a:tc>
                  <a:txBody>
                    <a:bodyPr/>
                    <a:lstStyle/>
                    <a:p>
                      <a:pPr algn="just">
                        <a:lnSpc>
                          <a:spcPct val="107000"/>
                        </a:lnSpc>
                        <a:spcAft>
                          <a:spcPts val="0"/>
                        </a:spcAft>
                      </a:pPr>
                      <a:r>
                        <a:rPr lang="pl-PL" sz="1000">
                          <a:effectLst/>
                        </a:rPr>
                        <a:t>Zwrot nadpłaconych kwot</a:t>
                      </a:r>
                      <a:endParaRPr lang="pl-PL" sz="1000" b="1">
                        <a:effectLst/>
                        <a:latin typeface="Arial" panose="020B0604020202020204" pitchFamily="34" charset="0"/>
                        <a:ea typeface="Times New Roman" panose="02020603050405020304" pitchFamily="18" charset="0"/>
                      </a:endParaRPr>
                    </a:p>
                  </a:txBody>
                  <a:tcPr marL="68580" marR="68580" marT="36195" marB="36195" anchor="ctr"/>
                </a:tc>
                <a:tc>
                  <a:txBody>
                    <a:bodyPr/>
                    <a:lstStyle/>
                    <a:p>
                      <a:pPr algn="ctr">
                        <a:lnSpc>
                          <a:spcPct val="107000"/>
                        </a:lnSpc>
                        <a:spcAft>
                          <a:spcPts val="0"/>
                        </a:spcAft>
                      </a:pPr>
                      <a:r>
                        <a:rPr lang="pl-PL" sz="1000" dirty="0">
                          <a:effectLst/>
                        </a:rPr>
                        <a:t>3 czerwca 2015</a:t>
                      </a:r>
                      <a:endParaRPr lang="pl-PL" sz="1000" b="1" dirty="0">
                        <a:effectLst/>
                        <a:latin typeface="Arial" panose="020B0604020202020204" pitchFamily="34" charset="0"/>
                        <a:ea typeface="Times New Roman" panose="02020603050405020304" pitchFamily="18" charset="0"/>
                      </a:endParaRPr>
                    </a:p>
                  </a:txBody>
                  <a:tcPr marL="68580" marR="68580" marT="36195" marB="36195" anchor="ctr"/>
                </a:tc>
              </a:tr>
            </a:tbl>
          </a:graphicData>
        </a:graphic>
      </p:graphicFrame>
      <p:sp>
        <p:nvSpPr>
          <p:cNvPr id="10" name="Prostokąt 9"/>
          <p:cNvSpPr/>
          <p:nvPr/>
        </p:nvSpPr>
        <p:spPr>
          <a:xfrm>
            <a:off x="467544" y="971436"/>
            <a:ext cx="8316416" cy="369332"/>
          </a:xfrm>
          <a:prstGeom prst="rect">
            <a:avLst/>
          </a:prstGeom>
        </p:spPr>
        <p:txBody>
          <a:bodyPr wrap="square">
            <a:spAutoFit/>
          </a:bodyPr>
          <a:lstStyle/>
          <a:p>
            <a:r>
              <a:rPr lang="pl-PL" b="1" dirty="0" smtClean="0"/>
              <a:t>PRZEDMIOT OFERTY</a:t>
            </a:r>
          </a:p>
        </p:txBody>
      </p:sp>
      <p:sp>
        <p:nvSpPr>
          <p:cNvPr id="7" name="pole tekstowe 6"/>
          <p:cNvSpPr txBox="1"/>
          <p:nvPr/>
        </p:nvSpPr>
        <p:spPr>
          <a:xfrm>
            <a:off x="432048" y="1700808"/>
            <a:ext cx="8316416" cy="646331"/>
          </a:xfrm>
          <a:prstGeom prst="rect">
            <a:avLst/>
          </a:prstGeom>
          <a:noFill/>
        </p:spPr>
        <p:txBody>
          <a:bodyPr wrap="square" rtlCol="0">
            <a:spAutoFit/>
          </a:bodyPr>
          <a:lstStyle/>
          <a:p>
            <a:r>
              <a:rPr lang="pl-PL" dirty="0" smtClean="0"/>
              <a:t>Od 630.000 do 830.000 </a:t>
            </a:r>
            <a:r>
              <a:rPr lang="pl-PL" dirty="0"/>
              <a:t>A</a:t>
            </a:r>
            <a:r>
              <a:rPr lang="pl-PL" dirty="0" smtClean="0"/>
              <a:t>kcji </a:t>
            </a:r>
            <a:r>
              <a:rPr lang="pl-PL" dirty="0"/>
              <a:t>S</a:t>
            </a:r>
            <a:r>
              <a:rPr lang="pl-PL" dirty="0" smtClean="0"/>
              <a:t>erii D o wartości nominalnej 0,10 PLN i ceny emisyjnej w przedziale 1,80 -2,40 PLN</a:t>
            </a:r>
            <a:endParaRPr lang="pl-PL" dirty="0"/>
          </a:p>
        </p:txBody>
      </p:sp>
    </p:spTree>
    <p:extLst>
      <p:ext uri="{BB962C8B-B14F-4D97-AF65-F5344CB8AC3E}">
        <p14:creationId xmlns:p14="http://schemas.microsoft.com/office/powerpoint/2010/main" val="4291019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4" y="5998072"/>
            <a:ext cx="8229592" cy="859928"/>
          </a:xfrm>
        </p:spPr>
      </p:pic>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Kontakt</a:t>
            </a:r>
            <a:endParaRPr lang="pl-PL" sz="2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7" name="pole tekstowe 6"/>
          <p:cNvSpPr txBox="1"/>
          <p:nvPr/>
        </p:nvSpPr>
        <p:spPr>
          <a:xfrm>
            <a:off x="539552" y="3573016"/>
            <a:ext cx="8316416" cy="1477328"/>
          </a:xfrm>
          <a:prstGeom prst="rect">
            <a:avLst/>
          </a:prstGeom>
          <a:noFill/>
        </p:spPr>
        <p:txBody>
          <a:bodyPr wrap="square" rtlCol="0">
            <a:spAutoFit/>
          </a:bodyPr>
          <a:lstStyle/>
          <a:p>
            <a:pPr algn="ctr"/>
            <a:r>
              <a:rPr lang="pl-PL" dirty="0" smtClean="0"/>
              <a:t>JUJUBEE S.A.</a:t>
            </a:r>
          </a:p>
          <a:p>
            <a:pPr algn="ctr"/>
            <a:r>
              <a:rPr lang="pl-PL" dirty="0" smtClean="0"/>
              <a:t>Ul. Ceglana 4</a:t>
            </a:r>
          </a:p>
          <a:p>
            <a:pPr algn="ctr"/>
            <a:r>
              <a:rPr lang="pl-PL" dirty="0" smtClean="0"/>
              <a:t>40-514 Katowice</a:t>
            </a:r>
          </a:p>
          <a:p>
            <a:pPr algn="ctr"/>
            <a:endParaRPr lang="pl-PL" dirty="0"/>
          </a:p>
          <a:p>
            <a:pPr algn="ctr"/>
            <a:r>
              <a:rPr lang="pl-PL" dirty="0" smtClean="0">
                <a:hlinkClick r:id="rId4"/>
              </a:rPr>
              <a:t>www.jujubee.pl</a:t>
            </a:r>
            <a:r>
              <a:rPr lang="pl-PL" dirty="0" smtClean="0"/>
              <a:t> </a:t>
            </a:r>
            <a:endParaRPr lang="pl-PL" dirty="0"/>
          </a:p>
        </p:txBody>
      </p:sp>
      <p:pic>
        <p:nvPicPr>
          <p:cNvPr id="11" name="Obraz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9044" y="980728"/>
            <a:ext cx="2458420" cy="2005013"/>
          </a:xfrm>
          <a:prstGeom prst="rect">
            <a:avLst/>
          </a:prstGeom>
        </p:spPr>
      </p:pic>
    </p:spTree>
    <p:extLst>
      <p:ext uri="{BB962C8B-B14F-4D97-AF65-F5344CB8AC3E}">
        <p14:creationId xmlns:p14="http://schemas.microsoft.com/office/powerpoint/2010/main" val="3536004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998072"/>
            <a:ext cx="8229600" cy="859928"/>
          </a:xfrm>
        </p:spPr>
      </p:pic>
      <p:sp>
        <p:nvSpPr>
          <p:cNvPr id="2" name="Prostokąt 1"/>
          <p:cNvSpPr/>
          <p:nvPr/>
        </p:nvSpPr>
        <p:spPr>
          <a:xfrm>
            <a:off x="827584" y="3948152"/>
            <a:ext cx="7560840" cy="1785104"/>
          </a:xfrm>
          <a:prstGeom prst="rect">
            <a:avLst/>
          </a:prstGeom>
        </p:spPr>
        <p:txBody>
          <a:bodyPr wrap="square">
            <a:spAutoFit/>
          </a:bodyPr>
          <a:lstStyle/>
          <a:p>
            <a:pPr algn="just"/>
            <a:r>
              <a:rPr lang="pl-PL" sz="1000" i="1" dirty="0"/>
              <a:t>Niniejszy materiał nie stanowi podstawy do nabycia papierów wartościowych spółki </a:t>
            </a:r>
            <a:r>
              <a:rPr lang="pl-PL" sz="1000" i="1" dirty="0" smtClean="0"/>
              <a:t>JUJUBEESA </a:t>
            </a:r>
            <a:r>
              <a:rPr lang="pl-PL" sz="1000" i="1" dirty="0"/>
              <a:t>(„Spółka”). Informacje w nim zawarte są zgodne z memorandum informacyjnym, które zostanie opublikowanie na stronach spółki: </a:t>
            </a:r>
            <a:r>
              <a:rPr lang="pl-PL" sz="1000" i="1" u="sng" dirty="0" smtClean="0">
                <a:hlinkClick r:id="rId3"/>
              </a:rPr>
              <a:t>www.jujubee.pl</a:t>
            </a:r>
            <a:r>
              <a:rPr lang="pl-PL" sz="1000" i="1" dirty="0"/>
              <a:t>, oraz oferującego: </a:t>
            </a:r>
            <a:r>
              <a:rPr lang="pl-PL" sz="1000" i="1" u="sng" dirty="0">
                <a:hlinkClick r:id="rId4"/>
              </a:rPr>
              <a:t>www.dmcp.com.pl</a:t>
            </a:r>
            <a:r>
              <a:rPr lang="pl-PL" sz="1000" i="1" dirty="0"/>
              <a:t> </a:t>
            </a:r>
            <a:r>
              <a:rPr lang="pl-PL" sz="1000" i="1" dirty="0" smtClean="0"/>
              <a:t>i </a:t>
            </a:r>
            <a:r>
              <a:rPr lang="pl-PL" sz="1000" i="1" dirty="0" smtClean="0">
                <a:hlinkClick r:id="rId5"/>
              </a:rPr>
              <a:t>www.bossa.pl</a:t>
            </a:r>
            <a:r>
              <a:rPr lang="pl-PL" sz="1000" i="1" dirty="0" smtClean="0"/>
              <a:t> 21 maja 2015 </a:t>
            </a:r>
            <a:r>
              <a:rPr lang="pl-PL" sz="1000" i="1" dirty="0"/>
              <a:t>roku. Zostały w nim wykorzystane źródła informacji, które </a:t>
            </a:r>
            <a:r>
              <a:rPr lang="pl-PL" sz="1000" i="1" dirty="0" smtClean="0"/>
              <a:t>JUJUBEE </a:t>
            </a:r>
            <a:r>
              <a:rPr lang="pl-PL" sz="1000" i="1" dirty="0"/>
              <a:t>SA uznaje za wiarygodne i dokładne, jednak nie ma gwarancji, że są one wyczerpujące i w pełni odzwierciedlają stan faktyczny. Materiał może zawierać stwierdzenia dotyczące przyszłości, które stanowią ryzyko inwestycyjne lub źródło niepewności i mogą istotnie różnić się od faktycznych rezultatów. </a:t>
            </a:r>
            <a:r>
              <a:rPr lang="pl-PL" sz="1000" i="1" dirty="0" smtClean="0"/>
              <a:t>JUJUBEE </a:t>
            </a:r>
            <a:r>
              <a:rPr lang="pl-PL" sz="1000" i="1" dirty="0"/>
              <a:t>SA nie ponosi odpowiedzialności za efekty decyzji, które zostały podjęte na podstawie niniejszego materiału. Nie należy traktować go jako źródła wiedzy wystarczającej do podjęcia decyzji inwestycyjnej. Odpowiedzialność za sposób wykorzystania informacji zawartych w opracowaniu spoczywa wyłącznie na korzystającym z opracowania. Każdy inwestor powinien dokładnie zapoznać się z treść całego memorandum, w szczególności w części dotyczącej ryzyka związanego z inwestowaniem w akcje (punkt „Czynniki ryzyka”) oraz warunkami oferty publicznej. Materiał nie jest przeznaczony do rozpowszechniania w państwach, w których publiczne rozpowszechnianie informacji zawartych w niniejszym komunikacie może podlegać ograniczeniom lub być zakazane przez prawo.</a:t>
            </a:r>
            <a:endParaRPr lang="pl-PL" sz="1000" dirty="0"/>
          </a:p>
        </p:txBody>
      </p:sp>
      <p:sp>
        <p:nvSpPr>
          <p:cNvPr id="6" name="pole tekstowe 5"/>
          <p:cNvSpPr txBox="1"/>
          <p:nvPr/>
        </p:nvSpPr>
        <p:spPr>
          <a:xfrm>
            <a:off x="364067" y="180173"/>
            <a:ext cx="8168374" cy="400110"/>
          </a:xfrm>
          <a:prstGeom prst="rect">
            <a:avLst/>
          </a:prstGeom>
          <a:noFill/>
        </p:spPr>
        <p:txBody>
          <a:bodyPr wrap="square" rtlCol="0">
            <a:spAutoFit/>
          </a:bodyPr>
          <a:lstStyle/>
          <a:p>
            <a:r>
              <a:rPr lang="pl-PL" sz="2000" dirty="0" err="1" smtClean="0"/>
              <a:t>Jujubee</a:t>
            </a:r>
            <a:r>
              <a:rPr lang="pl-PL" sz="2000" dirty="0" smtClean="0"/>
              <a:t> S.A.</a:t>
            </a:r>
            <a:endParaRPr lang="pl-PL" sz="2000" dirty="0"/>
          </a:p>
        </p:txBody>
      </p:sp>
      <p:pic>
        <p:nvPicPr>
          <p:cNvPr id="7" name="Obraz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
        <p:nvSpPr>
          <p:cNvPr id="8" name="Prostokąt 7"/>
          <p:cNvSpPr/>
          <p:nvPr/>
        </p:nvSpPr>
        <p:spPr>
          <a:xfrm>
            <a:off x="1539696" y="1556792"/>
            <a:ext cx="6136615" cy="1585049"/>
          </a:xfrm>
          <a:prstGeom prst="rect">
            <a:avLst/>
          </a:prstGeom>
          <a:ln w="34925" cap="rnd" cmpd="thickThin">
            <a:solidFill>
              <a:schemeClr val="accent2">
                <a:lumMod val="75000"/>
              </a:schemeClr>
            </a:solidFill>
          </a:ln>
        </p:spPr>
        <p:txBody>
          <a:bodyPr wrap="square">
            <a:spAutoFit/>
          </a:bodyPr>
          <a:lstStyle/>
          <a:p>
            <a:pPr marL="323850" indent="-304800"/>
            <a:endParaRPr lang="pl-PL" sz="800" dirty="0" smtClean="0"/>
          </a:p>
          <a:p>
            <a:pPr marL="304800" indent="-304800" algn="just">
              <a:spcAft>
                <a:spcPts val="600"/>
              </a:spcAft>
            </a:pPr>
            <a:r>
              <a:rPr lang="pl-PL" sz="1200" dirty="0" smtClean="0"/>
              <a:t>1) 	Niniejszy materiał – prezentacja JUJUBEE S.A. -  ma </a:t>
            </a:r>
            <a:r>
              <a:rPr lang="pl-PL" sz="1200" dirty="0"/>
              <a:t>wyłącznie charakter </a:t>
            </a:r>
            <a:r>
              <a:rPr lang="pl-PL" sz="1200" dirty="0" smtClean="0"/>
              <a:t>promocyjny.</a:t>
            </a:r>
          </a:p>
          <a:p>
            <a:pPr marL="304800" indent="-304800" algn="just">
              <a:spcAft>
                <a:spcPts val="600"/>
              </a:spcAft>
            </a:pPr>
            <a:r>
              <a:rPr lang="pl-PL" sz="1200" dirty="0" smtClean="0"/>
              <a:t>2</a:t>
            </a:r>
            <a:r>
              <a:rPr lang="pl-PL" sz="1200" dirty="0"/>
              <a:t>) </a:t>
            </a:r>
            <a:r>
              <a:rPr lang="pl-PL" sz="1200" dirty="0" smtClean="0"/>
              <a:t>	W dniu 21 maja 2015 roku zostanie opublikowane memorandum informacyjne w związku z ofertą publiczną akcji  JUJUBEE S.A. </a:t>
            </a:r>
            <a:endParaRPr lang="pl-PL" sz="1200" dirty="0"/>
          </a:p>
          <a:p>
            <a:pPr marL="304800" indent="-304800" algn="just">
              <a:spcAft>
                <a:spcPts val="600"/>
              </a:spcAft>
            </a:pPr>
            <a:r>
              <a:rPr lang="pl-PL" sz="1200" dirty="0" smtClean="0"/>
              <a:t>3)	Memorandum </a:t>
            </a:r>
            <a:r>
              <a:rPr lang="pl-PL" sz="1200" dirty="0"/>
              <a:t>informacyjne </a:t>
            </a:r>
            <a:r>
              <a:rPr lang="pl-PL" sz="1200" dirty="0" smtClean="0"/>
              <a:t>będzie dostępne na </a:t>
            </a:r>
            <a:r>
              <a:rPr lang="pl-PL" sz="1200" dirty="0"/>
              <a:t>stronach </a:t>
            </a:r>
            <a:r>
              <a:rPr lang="pl-PL" sz="1200" dirty="0" smtClean="0"/>
              <a:t>internetowych JUJUBEE S.A. </a:t>
            </a:r>
            <a:r>
              <a:rPr lang="pl-PL" sz="1200" dirty="0" smtClean="0">
                <a:hlinkClick r:id="rId3"/>
              </a:rPr>
              <a:t>www.jujubee.pl</a:t>
            </a:r>
            <a:r>
              <a:rPr lang="pl-PL" sz="1200" dirty="0" smtClean="0"/>
              <a:t>  </a:t>
            </a:r>
            <a:r>
              <a:rPr lang="pl-PL" sz="1200" dirty="0"/>
              <a:t>oraz </a:t>
            </a:r>
            <a:r>
              <a:rPr lang="pl-PL" sz="1200" dirty="0" smtClean="0"/>
              <a:t>oferującego akcje w ofercie publicznej Domu Maklerskiego Capital Partners S.A.   </a:t>
            </a:r>
            <a:r>
              <a:rPr lang="pl-PL" sz="1200" dirty="0" smtClean="0">
                <a:hlinkClick r:id="rId4"/>
              </a:rPr>
              <a:t>www.dmcp.com.pl</a:t>
            </a:r>
            <a:r>
              <a:rPr lang="pl-PL" sz="1200" dirty="0"/>
              <a:t> </a:t>
            </a:r>
            <a:r>
              <a:rPr lang="pl-PL" sz="1200" dirty="0" smtClean="0"/>
              <a:t>i Domu Maklerskiego BOŚ S.A. </a:t>
            </a:r>
            <a:r>
              <a:rPr lang="pl-PL" sz="1200" dirty="0" smtClean="0">
                <a:hlinkClick r:id="rId5"/>
              </a:rPr>
              <a:t>www.bossa.pl</a:t>
            </a:r>
            <a:r>
              <a:rPr lang="pl-PL" sz="1200" dirty="0" smtClean="0"/>
              <a:t> </a:t>
            </a:r>
          </a:p>
          <a:p>
            <a:pPr marL="85725" algn="ctr"/>
            <a:endParaRPr lang="pl-PL" sz="200" dirty="0" smtClean="0"/>
          </a:p>
        </p:txBody>
      </p:sp>
    </p:spTree>
    <p:extLst>
      <p:ext uri="{BB962C8B-B14F-4D97-AF65-F5344CB8AC3E}">
        <p14:creationId xmlns:p14="http://schemas.microsoft.com/office/powerpoint/2010/main" val="99419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998072"/>
            <a:ext cx="8229600" cy="859928"/>
          </a:xfrm>
        </p:spPr>
      </p:pic>
      <p:sp>
        <p:nvSpPr>
          <p:cNvPr id="5" name="pole tekstowe 4"/>
          <p:cNvSpPr txBox="1"/>
          <p:nvPr/>
        </p:nvSpPr>
        <p:spPr>
          <a:xfrm>
            <a:off x="755576" y="1517883"/>
            <a:ext cx="8208912" cy="830997"/>
          </a:xfrm>
          <a:prstGeom prst="rect">
            <a:avLst/>
          </a:prstGeom>
          <a:noFill/>
        </p:spPr>
        <p:txBody>
          <a:bodyPr wrap="square" rtlCol="0">
            <a:spAutoFit/>
          </a:bodyPr>
          <a:lstStyle/>
          <a:p>
            <a:r>
              <a:rPr lang="pl-PL" sz="4800" dirty="0" smtClean="0"/>
              <a:t>O Spółce </a:t>
            </a:r>
            <a:r>
              <a:rPr lang="pl-PL" sz="4800" dirty="0" err="1" smtClean="0"/>
              <a:t>Jujubee</a:t>
            </a:r>
            <a:r>
              <a:rPr lang="pl-PL" sz="4800" dirty="0" smtClean="0"/>
              <a:t> S.A.</a:t>
            </a:r>
            <a:endParaRPr lang="pl-PL" sz="4800" dirty="0"/>
          </a:p>
        </p:txBody>
      </p:sp>
      <p:sp>
        <p:nvSpPr>
          <p:cNvPr id="2" name="Prostokąt 1"/>
          <p:cNvSpPr/>
          <p:nvPr/>
        </p:nvSpPr>
        <p:spPr>
          <a:xfrm>
            <a:off x="827584" y="2924944"/>
            <a:ext cx="7560840" cy="1631216"/>
          </a:xfrm>
          <a:prstGeom prst="rect">
            <a:avLst/>
          </a:prstGeom>
        </p:spPr>
        <p:txBody>
          <a:bodyPr wrap="square">
            <a:spAutoFit/>
          </a:bodyPr>
          <a:lstStyle/>
          <a:p>
            <a:pPr algn="just"/>
            <a:r>
              <a:rPr lang="pl-PL" sz="2000" dirty="0" err="1"/>
              <a:t>Jujubee</a:t>
            </a:r>
            <a:r>
              <a:rPr lang="pl-PL" sz="2000" dirty="0"/>
              <a:t> S.A., to studio deweloperskie zajmujące się tworzeniem gier wideo. Spółka została założona </a:t>
            </a:r>
            <a:r>
              <a:rPr lang="pl-PL" sz="2000" dirty="0" smtClean="0"/>
              <a:t>na początku </a:t>
            </a:r>
            <a:r>
              <a:rPr lang="pl-PL" sz="2000" dirty="0"/>
              <a:t>2012 roku w Katowicach przez byłych pracowników studiów CD Projekt RED (Wiedźmin 2), </a:t>
            </a:r>
            <a:r>
              <a:rPr lang="pl-PL" sz="2000" dirty="0" err="1"/>
              <a:t>Traveller’s</a:t>
            </a:r>
            <a:r>
              <a:rPr lang="pl-PL" sz="2000" dirty="0"/>
              <a:t> Tales (LEGO Indiana Jones, LEGO Batman) oraz </a:t>
            </a:r>
            <a:r>
              <a:rPr lang="pl-PL" sz="2000" dirty="0" err="1"/>
              <a:t>Infinite</a:t>
            </a:r>
            <a:r>
              <a:rPr lang="pl-PL" sz="2000" dirty="0"/>
              <a:t> </a:t>
            </a:r>
            <a:r>
              <a:rPr lang="pl-PL" sz="2000" dirty="0" err="1"/>
              <a:t>Dreams</a:t>
            </a:r>
            <a:r>
              <a:rPr lang="pl-PL" sz="2000" dirty="0"/>
              <a:t> (</a:t>
            </a:r>
            <a:r>
              <a:rPr lang="pl-PL" sz="2000" dirty="0" err="1"/>
              <a:t>Let’s</a:t>
            </a:r>
            <a:r>
              <a:rPr lang="pl-PL" sz="2000" dirty="0"/>
              <a:t> </a:t>
            </a:r>
            <a:r>
              <a:rPr lang="pl-PL" sz="2000" dirty="0" err="1"/>
              <a:t>Create</a:t>
            </a:r>
            <a:r>
              <a:rPr lang="pl-PL" sz="2000" dirty="0"/>
              <a:t>! </a:t>
            </a:r>
            <a:r>
              <a:rPr lang="pl-PL" sz="2000" dirty="0" err="1"/>
              <a:t>Pottery</a:t>
            </a:r>
            <a:r>
              <a:rPr lang="pl-PL" sz="2000" dirty="0"/>
              <a:t>, </a:t>
            </a:r>
            <a:r>
              <a:rPr lang="pl-PL" sz="2000" dirty="0" err="1"/>
              <a:t>Jelly</a:t>
            </a:r>
            <a:r>
              <a:rPr lang="pl-PL" sz="2000" dirty="0"/>
              <a:t> </a:t>
            </a:r>
            <a:r>
              <a:rPr lang="pl-PL" sz="2000" dirty="0" err="1"/>
              <a:t>Defense</a:t>
            </a:r>
            <a:r>
              <a:rPr lang="pl-PL" sz="2000" dirty="0" smtClean="0"/>
              <a:t>).</a:t>
            </a:r>
            <a:endParaRPr lang="pl-PL" sz="2000" dirty="0"/>
          </a:p>
        </p:txBody>
      </p:sp>
      <p:sp>
        <p:nvSpPr>
          <p:cNvPr id="6" name="pole tekstowe 5"/>
          <p:cNvSpPr txBox="1"/>
          <p:nvPr/>
        </p:nvSpPr>
        <p:spPr>
          <a:xfrm>
            <a:off x="364067" y="180173"/>
            <a:ext cx="8168374" cy="400110"/>
          </a:xfrm>
          <a:prstGeom prst="rect">
            <a:avLst/>
          </a:prstGeom>
          <a:noFill/>
        </p:spPr>
        <p:txBody>
          <a:bodyPr wrap="square" rtlCol="0">
            <a:spAutoFit/>
          </a:bodyPr>
          <a:lstStyle/>
          <a:p>
            <a:r>
              <a:rPr lang="pl-PL" sz="2000" dirty="0" err="1" smtClean="0"/>
              <a:t>Jujubee</a:t>
            </a:r>
            <a:r>
              <a:rPr lang="pl-PL" sz="2000" dirty="0" smtClean="0"/>
              <a:t> S.A.</a:t>
            </a:r>
            <a:endParaRPr lang="pl-PL" sz="2000" dirty="0"/>
          </a:p>
        </p:txBody>
      </p:sp>
      <p:pic>
        <p:nvPicPr>
          <p:cNvPr id="7" name="Obraz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Tree>
    <p:extLst>
      <p:ext uri="{BB962C8B-B14F-4D97-AF65-F5344CB8AC3E}">
        <p14:creationId xmlns:p14="http://schemas.microsoft.com/office/powerpoint/2010/main" val="413218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998072"/>
            <a:ext cx="8229600" cy="859928"/>
          </a:xfrm>
        </p:spPr>
      </p:pic>
      <p:sp>
        <p:nvSpPr>
          <p:cNvPr id="5" name="pole tekstowe 4"/>
          <p:cNvSpPr txBox="1"/>
          <p:nvPr/>
        </p:nvSpPr>
        <p:spPr>
          <a:xfrm>
            <a:off x="683568" y="653787"/>
            <a:ext cx="7912744" cy="830997"/>
          </a:xfrm>
          <a:prstGeom prst="rect">
            <a:avLst/>
          </a:prstGeom>
          <a:noFill/>
        </p:spPr>
        <p:txBody>
          <a:bodyPr wrap="square" rtlCol="0">
            <a:spAutoFit/>
          </a:bodyPr>
          <a:lstStyle/>
          <a:p>
            <a:r>
              <a:rPr lang="pl-PL" sz="4800" dirty="0" smtClean="0"/>
              <a:t>Zarząd Spółki</a:t>
            </a:r>
            <a:endParaRPr lang="pl-PL" sz="4800" dirty="0"/>
          </a:p>
        </p:txBody>
      </p:sp>
      <p:sp>
        <p:nvSpPr>
          <p:cNvPr id="2" name="Prostokąt 1"/>
          <p:cNvSpPr/>
          <p:nvPr/>
        </p:nvSpPr>
        <p:spPr>
          <a:xfrm>
            <a:off x="2627784" y="1932025"/>
            <a:ext cx="5904656" cy="1200329"/>
          </a:xfrm>
          <a:prstGeom prst="rect">
            <a:avLst/>
          </a:prstGeom>
        </p:spPr>
        <p:txBody>
          <a:bodyPr wrap="square">
            <a:spAutoFit/>
          </a:bodyPr>
          <a:lstStyle/>
          <a:p>
            <a:pPr algn="just"/>
            <a:r>
              <a:rPr lang="pl-PL" sz="1200" dirty="0"/>
              <a:t>Magister politologii, absolwent Kolegium Języka Biznesu w Sosnowcu, Międzynarodowej Szkoły Nauk Politycznych w Katowicach oraz studiów MBA w Wyższej Szkole </a:t>
            </a:r>
            <a:r>
              <a:rPr lang="pl-PL" sz="1200" dirty="0" smtClean="0"/>
              <a:t>Zarządzania</a:t>
            </a:r>
            <a:r>
              <a:rPr lang="pl-PL" sz="1200" dirty="0"/>
              <a:t> </a:t>
            </a:r>
            <a:r>
              <a:rPr lang="pl-PL" sz="1200" dirty="0" smtClean="0"/>
              <a:t/>
            </a:r>
            <a:br>
              <a:rPr lang="pl-PL" sz="1200" dirty="0" smtClean="0"/>
            </a:br>
            <a:r>
              <a:rPr lang="pl-PL" sz="1200" dirty="0" smtClean="0"/>
              <a:t>w </a:t>
            </a:r>
            <a:r>
              <a:rPr lang="pl-PL" sz="1200" dirty="0"/>
              <a:t>Warszawie. Posiada wieloletnie doświadczenie w branży gier oraz IT. Współpracował m.in. przy tworzeniu wielu doskonale przyjętych tytułów wydanych na urządzenia mobilne, takich jak The Big </a:t>
            </a:r>
            <a:r>
              <a:rPr lang="pl-PL" sz="1200" dirty="0" err="1"/>
              <a:t>Roll</a:t>
            </a:r>
            <a:r>
              <a:rPr lang="pl-PL" sz="1200" dirty="0"/>
              <a:t> in </a:t>
            </a:r>
            <a:r>
              <a:rPr lang="pl-PL" sz="1200" dirty="0" err="1"/>
              <a:t>Paradise</a:t>
            </a:r>
            <a:r>
              <a:rPr lang="pl-PL" sz="1200" dirty="0"/>
              <a:t> (Nokia N-</a:t>
            </a:r>
            <a:r>
              <a:rPr lang="pl-PL" sz="1200" dirty="0" err="1"/>
              <a:t>Gage</a:t>
            </a:r>
            <a:r>
              <a:rPr lang="pl-PL" sz="1200" dirty="0"/>
              <a:t>), </a:t>
            </a:r>
            <a:r>
              <a:rPr lang="pl-PL" sz="1200" dirty="0" err="1"/>
              <a:t>Let’s</a:t>
            </a:r>
            <a:r>
              <a:rPr lang="pl-PL" sz="1200" dirty="0"/>
              <a:t> </a:t>
            </a:r>
            <a:r>
              <a:rPr lang="pl-PL" sz="1200" dirty="0" err="1"/>
              <a:t>Create</a:t>
            </a:r>
            <a:r>
              <a:rPr lang="pl-PL" sz="1200" dirty="0"/>
              <a:t>! </a:t>
            </a:r>
            <a:r>
              <a:rPr lang="pl-PL" sz="1200" dirty="0" err="1"/>
              <a:t>Pottery</a:t>
            </a:r>
            <a:r>
              <a:rPr lang="pl-PL" sz="1200" dirty="0"/>
              <a:t> (</a:t>
            </a:r>
            <a:r>
              <a:rPr lang="pl-PL" sz="1200" dirty="0" err="1"/>
              <a:t>iOS</a:t>
            </a:r>
            <a:r>
              <a:rPr lang="pl-PL" sz="1200" dirty="0"/>
              <a:t>, Android, </a:t>
            </a:r>
            <a:r>
              <a:rPr lang="pl-PL" sz="1200" dirty="0" err="1"/>
              <a:t>Nindendo</a:t>
            </a:r>
            <a:r>
              <a:rPr lang="pl-PL" sz="1200" dirty="0"/>
              <a:t> DS), </a:t>
            </a:r>
            <a:r>
              <a:rPr lang="pl-PL" sz="1200" dirty="0" err="1"/>
              <a:t>iQuarium</a:t>
            </a:r>
            <a:r>
              <a:rPr lang="pl-PL" sz="1200" dirty="0"/>
              <a:t> (</a:t>
            </a:r>
            <a:r>
              <a:rPr lang="pl-PL" sz="1200" dirty="0" err="1"/>
              <a:t>iOS</a:t>
            </a:r>
            <a:r>
              <a:rPr lang="pl-PL" sz="1200" dirty="0"/>
              <a:t>, Android) czy </a:t>
            </a:r>
            <a:r>
              <a:rPr lang="pl-PL" sz="1200" dirty="0" err="1"/>
              <a:t>Jelly</a:t>
            </a:r>
            <a:r>
              <a:rPr lang="pl-PL" sz="1200" dirty="0"/>
              <a:t> </a:t>
            </a:r>
            <a:r>
              <a:rPr lang="pl-PL" sz="1200" dirty="0" err="1"/>
              <a:t>Defense</a:t>
            </a:r>
            <a:r>
              <a:rPr lang="pl-PL" sz="1200" dirty="0"/>
              <a:t> (</a:t>
            </a:r>
            <a:r>
              <a:rPr lang="pl-PL" sz="1200" dirty="0" err="1"/>
              <a:t>iOS</a:t>
            </a:r>
            <a:r>
              <a:rPr lang="pl-PL" sz="1200" dirty="0"/>
              <a:t>, Android).</a:t>
            </a:r>
          </a:p>
        </p:txBody>
      </p:sp>
      <p:sp>
        <p:nvSpPr>
          <p:cNvPr id="3" name="Prostokąt 2"/>
          <p:cNvSpPr/>
          <p:nvPr/>
        </p:nvSpPr>
        <p:spPr>
          <a:xfrm>
            <a:off x="683568" y="1916832"/>
            <a:ext cx="2286000" cy="615553"/>
          </a:xfrm>
          <a:prstGeom prst="rect">
            <a:avLst/>
          </a:prstGeom>
        </p:spPr>
        <p:txBody>
          <a:bodyPr wrap="square">
            <a:spAutoFit/>
          </a:bodyPr>
          <a:lstStyle/>
          <a:p>
            <a:r>
              <a:rPr lang="pl-PL" b="1" dirty="0"/>
              <a:t>Michał Stępień</a:t>
            </a:r>
            <a:r>
              <a:rPr lang="pl-PL" dirty="0"/>
              <a:t/>
            </a:r>
            <a:br>
              <a:rPr lang="pl-PL" dirty="0"/>
            </a:br>
            <a:r>
              <a:rPr lang="pl-PL" sz="1600" dirty="0"/>
              <a:t>Prezes Zarządu</a:t>
            </a:r>
          </a:p>
        </p:txBody>
      </p:sp>
      <p:sp>
        <p:nvSpPr>
          <p:cNvPr id="7" name="Prostokąt 6"/>
          <p:cNvSpPr/>
          <p:nvPr/>
        </p:nvSpPr>
        <p:spPr>
          <a:xfrm>
            <a:off x="2627784" y="3355251"/>
            <a:ext cx="5904656" cy="830997"/>
          </a:xfrm>
          <a:prstGeom prst="rect">
            <a:avLst/>
          </a:prstGeom>
        </p:spPr>
        <p:txBody>
          <a:bodyPr wrap="square">
            <a:spAutoFit/>
          </a:bodyPr>
          <a:lstStyle/>
          <a:p>
            <a:pPr algn="just"/>
            <a:r>
              <a:rPr lang="pl-PL" sz="1200" dirty="0"/>
              <a:t>Magister Historii Sztuki na Uniwersytecie Warszawskim. Posiada wieloletnie doświadczenie przy produkcji gier komputerowych i na konsole nowej generacji oraz na urządzenia mobilne. Pracował jako grafik m.in. nad LEGO Indiana Jones 2, </a:t>
            </a:r>
            <a:r>
              <a:rPr lang="pl-PL" sz="1200" dirty="0" smtClean="0"/>
              <a:t>LEGO </a:t>
            </a:r>
            <a:r>
              <a:rPr lang="pl-PL" sz="1200" dirty="0"/>
              <a:t>Batman: The </a:t>
            </a:r>
            <a:r>
              <a:rPr lang="pl-PL" sz="1200" dirty="0" err="1"/>
              <a:t>Videogame</a:t>
            </a:r>
            <a:r>
              <a:rPr lang="pl-PL" sz="1200" dirty="0"/>
              <a:t>, Wiedźmin 2.</a:t>
            </a:r>
          </a:p>
        </p:txBody>
      </p:sp>
      <p:sp>
        <p:nvSpPr>
          <p:cNvPr id="8" name="Prostokąt 7"/>
          <p:cNvSpPr/>
          <p:nvPr/>
        </p:nvSpPr>
        <p:spPr>
          <a:xfrm>
            <a:off x="2627784" y="4435371"/>
            <a:ext cx="5904656" cy="1200329"/>
          </a:xfrm>
          <a:prstGeom prst="rect">
            <a:avLst/>
          </a:prstGeom>
        </p:spPr>
        <p:txBody>
          <a:bodyPr wrap="square">
            <a:spAutoFit/>
          </a:bodyPr>
          <a:lstStyle/>
          <a:p>
            <a:pPr algn="just"/>
            <a:r>
              <a:rPr lang="pl-PL" sz="1200" dirty="0"/>
              <a:t>Absolwent Wydziału Informatyki w </a:t>
            </a:r>
            <a:r>
              <a:rPr lang="pl-PL" sz="1200" dirty="0" err="1"/>
              <a:t>Instytutucie</a:t>
            </a:r>
            <a:r>
              <a:rPr lang="pl-PL" sz="1200" dirty="0"/>
              <a:t> Informatyki Uniwersytetu Śląskiego. Posiada wieloletnie doświadczenie w produkcji gier komputerowych na takie urządzenia jak PC, Xbox 360, NDS, Wii, PS2, PS3, PSP, </a:t>
            </a:r>
            <a:r>
              <a:rPr lang="pl-PL" sz="1200" dirty="0" err="1"/>
              <a:t>iOS</a:t>
            </a:r>
            <a:r>
              <a:rPr lang="pl-PL" sz="1200" dirty="0"/>
              <a:t>, Android. Pracował nad znaną serią gier familijnych dla </a:t>
            </a:r>
            <a:r>
              <a:rPr lang="pl-PL" sz="1200" dirty="0" err="1"/>
              <a:t>Travellers</a:t>
            </a:r>
            <a:r>
              <a:rPr lang="pl-PL" sz="1200" dirty="0"/>
              <a:t> Tales/Warner Bros UK: LEGO Star Wars The Complete Saga, LEGO Indiana Jones The </a:t>
            </a:r>
            <a:r>
              <a:rPr lang="pl-PL" sz="1200" dirty="0" err="1"/>
              <a:t>Original</a:t>
            </a:r>
            <a:r>
              <a:rPr lang="pl-PL" sz="1200" dirty="0"/>
              <a:t> Adventures, LEGO Batman: The </a:t>
            </a:r>
            <a:r>
              <a:rPr lang="pl-PL" sz="1200" dirty="0" err="1"/>
              <a:t>Videogame</a:t>
            </a:r>
            <a:r>
              <a:rPr lang="pl-PL" sz="1200" dirty="0"/>
              <a:t>. W latach 2008-2011 pracował jako członek zespołu CD Projekt RED biorąc udział przy tworzeniu gry Wiedźmin 2.</a:t>
            </a:r>
          </a:p>
        </p:txBody>
      </p:sp>
      <p:sp>
        <p:nvSpPr>
          <p:cNvPr id="9" name="Prostokąt 8"/>
          <p:cNvSpPr/>
          <p:nvPr/>
        </p:nvSpPr>
        <p:spPr>
          <a:xfrm>
            <a:off x="683568" y="3356992"/>
            <a:ext cx="2286000" cy="615553"/>
          </a:xfrm>
          <a:prstGeom prst="rect">
            <a:avLst/>
          </a:prstGeom>
        </p:spPr>
        <p:txBody>
          <a:bodyPr wrap="square">
            <a:spAutoFit/>
          </a:bodyPr>
          <a:lstStyle/>
          <a:p>
            <a:r>
              <a:rPr lang="pl-PL" b="1" dirty="0"/>
              <a:t>Arkadiusz Duch</a:t>
            </a:r>
            <a:r>
              <a:rPr lang="pl-PL" dirty="0"/>
              <a:t/>
            </a:r>
            <a:br>
              <a:rPr lang="pl-PL" dirty="0"/>
            </a:br>
            <a:r>
              <a:rPr lang="pl-PL" sz="1600" dirty="0"/>
              <a:t>Wiceprezes Zarządu</a:t>
            </a:r>
          </a:p>
        </p:txBody>
      </p:sp>
      <p:sp>
        <p:nvSpPr>
          <p:cNvPr id="11" name="Prostokąt 10"/>
          <p:cNvSpPr/>
          <p:nvPr/>
        </p:nvSpPr>
        <p:spPr>
          <a:xfrm>
            <a:off x="683568" y="4435371"/>
            <a:ext cx="2286000" cy="615553"/>
          </a:xfrm>
          <a:prstGeom prst="rect">
            <a:avLst/>
          </a:prstGeom>
        </p:spPr>
        <p:txBody>
          <a:bodyPr wrap="square">
            <a:spAutoFit/>
          </a:bodyPr>
          <a:lstStyle/>
          <a:p>
            <a:r>
              <a:rPr lang="pl-PL" b="1" dirty="0"/>
              <a:t>Igor Zieliński</a:t>
            </a:r>
            <a:r>
              <a:rPr lang="pl-PL" dirty="0"/>
              <a:t/>
            </a:r>
            <a:br>
              <a:rPr lang="pl-PL" dirty="0"/>
            </a:br>
            <a:r>
              <a:rPr lang="pl-PL" sz="1600" dirty="0"/>
              <a:t>Wiceprezes Zarządu</a:t>
            </a:r>
          </a:p>
        </p:txBody>
      </p:sp>
      <p:sp>
        <p:nvSpPr>
          <p:cNvPr id="12" name="pole tekstowe 11"/>
          <p:cNvSpPr txBox="1"/>
          <p:nvPr/>
        </p:nvSpPr>
        <p:spPr>
          <a:xfrm>
            <a:off x="364067" y="180173"/>
            <a:ext cx="8168374" cy="400110"/>
          </a:xfrm>
          <a:prstGeom prst="rect">
            <a:avLst/>
          </a:prstGeom>
          <a:noFill/>
        </p:spPr>
        <p:txBody>
          <a:bodyPr wrap="square" rtlCol="0">
            <a:spAutoFit/>
          </a:bodyPr>
          <a:lstStyle/>
          <a:p>
            <a:r>
              <a:rPr lang="pl-PL" sz="2000" dirty="0" smtClean="0"/>
              <a:t>O Spółce </a:t>
            </a:r>
            <a:r>
              <a:rPr lang="pl-PL" sz="2000" dirty="0" err="1" smtClean="0"/>
              <a:t>Jujubee</a:t>
            </a:r>
            <a:r>
              <a:rPr lang="pl-PL" sz="2000" dirty="0" smtClean="0"/>
              <a:t> S.A.</a:t>
            </a:r>
            <a:endParaRPr lang="pl-PL" sz="2000" dirty="0"/>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spTree>
    <p:extLst>
      <p:ext uri="{BB962C8B-B14F-4D97-AF65-F5344CB8AC3E}">
        <p14:creationId xmlns:p14="http://schemas.microsoft.com/office/powerpoint/2010/main" val="74225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O Spółce </a:t>
            </a:r>
            <a:r>
              <a:rPr lang="pl-PL" sz="2000" dirty="0" err="1" smtClean="0"/>
              <a:t>Jujubee</a:t>
            </a:r>
            <a:r>
              <a:rPr lang="pl-PL" sz="2000" dirty="0" smtClean="0"/>
              <a:t> S.A.</a:t>
            </a:r>
            <a:endParaRPr lang="pl-PL" sz="2000" dirty="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4" y="5998072"/>
            <a:ext cx="8229592" cy="859928"/>
          </a:xfrm>
        </p:spPr>
      </p:pic>
      <p:sp>
        <p:nvSpPr>
          <p:cNvPr id="3" name="pole tekstowe 2"/>
          <p:cNvSpPr txBox="1"/>
          <p:nvPr/>
        </p:nvSpPr>
        <p:spPr>
          <a:xfrm>
            <a:off x="539552" y="1014983"/>
            <a:ext cx="8280920" cy="5078313"/>
          </a:xfrm>
          <a:prstGeom prst="rect">
            <a:avLst/>
          </a:prstGeom>
          <a:noFill/>
        </p:spPr>
        <p:txBody>
          <a:bodyPr wrap="square" rtlCol="0">
            <a:spAutoFit/>
          </a:bodyPr>
          <a:lstStyle/>
          <a:p>
            <a:pPr marL="285750" indent="-285750">
              <a:buFont typeface="Wingdings" pitchFamily="2" charset="2"/>
              <a:buChar char="§"/>
            </a:pPr>
            <a:r>
              <a:rPr lang="pl-PL" dirty="0" smtClean="0"/>
              <a:t>6 gier wyprodukowanych od dnia założenia Spółki;</a:t>
            </a:r>
          </a:p>
          <a:p>
            <a:pPr marL="285750" indent="-285750">
              <a:buFont typeface="Wingdings" pitchFamily="2" charset="2"/>
              <a:buChar char="§"/>
            </a:pPr>
            <a:r>
              <a:rPr lang="pl-PL" dirty="0" smtClean="0"/>
              <a:t>Około 2.000.000 pobrań produktów;</a:t>
            </a:r>
          </a:p>
          <a:p>
            <a:pPr marL="285750" indent="-285750">
              <a:buFont typeface="Wingdings" pitchFamily="2" charset="2"/>
              <a:buChar char="§"/>
            </a:pPr>
            <a:r>
              <a:rPr lang="pl-PL" dirty="0" smtClean="0"/>
              <a:t>Ponad 1.000.000 pobrań produktów tylko na platformach Apple (</a:t>
            </a:r>
            <a:r>
              <a:rPr lang="pl-PL" dirty="0" err="1" smtClean="0"/>
              <a:t>iOS</a:t>
            </a:r>
            <a:r>
              <a:rPr lang="pl-PL" dirty="0" smtClean="0"/>
              <a:t>, Mac);</a:t>
            </a:r>
          </a:p>
          <a:p>
            <a:pPr marL="285750" indent="-285750" algn="just">
              <a:buFont typeface="Wingdings" pitchFamily="2" charset="2"/>
              <a:buChar char="§"/>
            </a:pPr>
            <a:r>
              <a:rPr lang="pl-PL" dirty="0" smtClean="0"/>
              <a:t>Obecność na 7 platformach sprzętowych (</a:t>
            </a:r>
            <a:r>
              <a:rPr lang="pl-PL" dirty="0" err="1" smtClean="0"/>
              <a:t>iOS</a:t>
            </a:r>
            <a:r>
              <a:rPr lang="pl-PL" dirty="0" smtClean="0"/>
              <a:t>, Android, Mac, PC, OUYA, </a:t>
            </a:r>
            <a:r>
              <a:rPr lang="pl-PL" dirty="0" err="1" smtClean="0"/>
              <a:t>Leap</a:t>
            </a:r>
            <a:r>
              <a:rPr lang="pl-PL" dirty="0" smtClean="0"/>
              <a:t> Motion, Windows Phone);</a:t>
            </a:r>
          </a:p>
          <a:p>
            <a:pPr marL="285750" indent="-285750" algn="just">
              <a:buFont typeface="Wingdings" pitchFamily="2" charset="2"/>
              <a:buChar char="§"/>
            </a:pPr>
            <a:r>
              <a:rPr lang="pl-PL" dirty="0" smtClean="0"/>
              <a:t>Produkcja gier docenianych przez graczy i branżę (m.in. wyróżnienie „</a:t>
            </a:r>
            <a:r>
              <a:rPr lang="pl-PL" dirty="0" err="1" smtClean="0"/>
              <a:t>Editor’s</a:t>
            </a:r>
            <a:r>
              <a:rPr lang="pl-PL" dirty="0" smtClean="0"/>
              <a:t> Choice” przez Apple czy „</a:t>
            </a:r>
            <a:r>
              <a:rPr lang="pl-PL" dirty="0" err="1" smtClean="0"/>
              <a:t>Finest</a:t>
            </a:r>
            <a:r>
              <a:rPr lang="pl-PL" dirty="0" smtClean="0"/>
              <a:t> Game Publisher March 2014” przez </a:t>
            </a:r>
            <a:r>
              <a:rPr lang="pl-PL" dirty="0" err="1" smtClean="0"/>
              <a:t>Quality</a:t>
            </a:r>
            <a:r>
              <a:rPr lang="pl-PL" dirty="0" smtClean="0"/>
              <a:t> Index);</a:t>
            </a:r>
          </a:p>
          <a:p>
            <a:pPr marL="285750" indent="-285750" algn="just">
              <a:buFont typeface="Wingdings" pitchFamily="2" charset="2"/>
              <a:buChar char="§"/>
            </a:pPr>
            <a:r>
              <a:rPr lang="pl-PL" dirty="0" smtClean="0"/>
              <a:t>Bezpośrednie kontakty z osobami odpowiedzialnymi za promowanie gier w sklepach dedykowanych (</a:t>
            </a:r>
            <a:r>
              <a:rPr lang="pl-PL" dirty="0" err="1" smtClean="0"/>
              <a:t>iOS</a:t>
            </a:r>
            <a:r>
              <a:rPr lang="pl-PL" dirty="0" smtClean="0"/>
              <a:t>, Android);</a:t>
            </a:r>
          </a:p>
          <a:p>
            <a:pPr marL="285750" indent="-285750" algn="just">
              <a:buFont typeface="Wingdings" pitchFamily="2" charset="2"/>
              <a:buChar char="§"/>
            </a:pPr>
            <a:r>
              <a:rPr lang="pl-PL" dirty="0" smtClean="0"/>
              <a:t>Obecność produktów Spółki na wszystkich znaczących rynkach na świecie </a:t>
            </a:r>
            <a:br>
              <a:rPr lang="pl-PL" dirty="0" smtClean="0"/>
            </a:br>
            <a:r>
              <a:rPr lang="pl-PL" dirty="0" smtClean="0"/>
              <a:t>(m.in. USA, UE, Chiny, Japonia, Rosja, Kanada);</a:t>
            </a:r>
          </a:p>
          <a:p>
            <a:pPr marL="285750" indent="-285750" algn="just">
              <a:buFont typeface="Wingdings" pitchFamily="2" charset="2"/>
              <a:buChar char="§"/>
            </a:pPr>
            <a:r>
              <a:rPr lang="pl-PL" dirty="0" smtClean="0"/>
              <a:t>Gry lokalizowane na wiele języków (angielski, hiszpański, niemiecki, francuski, włoski, portugalski, chiński, japoński, rosyjski);</a:t>
            </a:r>
          </a:p>
          <a:p>
            <a:pPr marL="285750" indent="-285750" algn="just">
              <a:buFont typeface="Wingdings" pitchFamily="2" charset="2"/>
              <a:buChar char="§"/>
            </a:pPr>
            <a:r>
              <a:rPr lang="pl-PL" dirty="0" smtClean="0"/>
              <a:t>Produkcja gier własnych oraz gier tworzonych na zlecenie podmiotów zewnętrznych;</a:t>
            </a:r>
          </a:p>
          <a:p>
            <a:pPr marL="285750" indent="-285750" algn="just">
              <a:buFont typeface="Wingdings" pitchFamily="2" charset="2"/>
              <a:buChar char="§"/>
            </a:pPr>
            <a:r>
              <a:rPr lang="pl-PL" dirty="0" smtClean="0"/>
              <a:t>Ponad 30% dotychczasowych przychodów Spółki wygenerowanych zostało na rynku chińskim.</a:t>
            </a:r>
          </a:p>
          <a:p>
            <a:pPr marL="285750" indent="-285750" algn="just">
              <a:buFont typeface="Wingdings" pitchFamily="2" charset="2"/>
              <a:buChar char="§"/>
            </a:pPr>
            <a:endParaRPr lang="pl-PL" dirty="0"/>
          </a:p>
        </p:txBody>
      </p:sp>
    </p:spTree>
    <p:extLst>
      <p:ext uri="{BB962C8B-B14F-4D97-AF65-F5344CB8AC3E}">
        <p14:creationId xmlns:p14="http://schemas.microsoft.com/office/powerpoint/2010/main" val="127097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64067" y="180173"/>
            <a:ext cx="8168374" cy="400110"/>
          </a:xfrm>
          <a:prstGeom prst="rect">
            <a:avLst/>
          </a:prstGeom>
          <a:noFill/>
        </p:spPr>
        <p:txBody>
          <a:bodyPr wrap="square" rtlCol="0">
            <a:spAutoFit/>
          </a:bodyPr>
          <a:lstStyle/>
          <a:p>
            <a:r>
              <a:rPr lang="pl-PL" sz="2000" dirty="0" smtClean="0"/>
              <a:t>O Spółce </a:t>
            </a:r>
            <a:r>
              <a:rPr lang="pl-PL" sz="2000" dirty="0" err="1" smtClean="0"/>
              <a:t>Jujubee</a:t>
            </a:r>
            <a:r>
              <a:rPr lang="pl-PL" sz="2000" dirty="0" smtClean="0"/>
              <a:t> S.A.</a:t>
            </a:r>
            <a:endParaRPr lang="pl-PL" sz="20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pic>
        <p:nvPicPr>
          <p:cNvPr id="6"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4" y="5998072"/>
            <a:ext cx="8229592" cy="859928"/>
          </a:xfrm>
        </p:spPr>
      </p:pic>
      <p:sp>
        <p:nvSpPr>
          <p:cNvPr id="8" name="Prostokąt 7"/>
          <p:cNvSpPr/>
          <p:nvPr/>
        </p:nvSpPr>
        <p:spPr>
          <a:xfrm>
            <a:off x="395536" y="737984"/>
            <a:ext cx="8352928" cy="5355312"/>
          </a:xfrm>
          <a:prstGeom prst="rect">
            <a:avLst/>
          </a:prstGeom>
        </p:spPr>
        <p:txBody>
          <a:bodyPr wrap="square">
            <a:spAutoFit/>
          </a:bodyPr>
          <a:lstStyle/>
          <a:p>
            <a:pPr lvl="0"/>
            <a:r>
              <a:rPr lang="pl-PL" b="1" dirty="0" smtClean="0"/>
              <a:t>Główne kanały dystrybucji gier:</a:t>
            </a:r>
          </a:p>
          <a:p>
            <a:pPr lvl="0"/>
            <a:endParaRPr lang="pl-PL" dirty="0" smtClean="0"/>
          </a:p>
          <a:p>
            <a:pPr lvl="0" algn="just"/>
            <a:r>
              <a:rPr lang="pl-PL" dirty="0" smtClean="0"/>
              <a:t>Aktualnie dystrybucja odbywa się </a:t>
            </a:r>
            <a:r>
              <a:rPr lang="pl-PL" dirty="0"/>
              <a:t>wyłącznie drogą cyfrową, przede wszystkim poprzez sklepy należące do producentów platform </a:t>
            </a:r>
            <a:r>
              <a:rPr lang="pl-PL" dirty="0" smtClean="0"/>
              <a:t>sprzętowych:</a:t>
            </a:r>
            <a:endParaRPr lang="pl-PL" dirty="0"/>
          </a:p>
          <a:p>
            <a:pPr lvl="0"/>
            <a:endParaRPr lang="pl-PL" dirty="0" smtClean="0"/>
          </a:p>
          <a:p>
            <a:pPr marL="285750" lvl="0" indent="-285750" algn="just">
              <a:buFont typeface="Wingdings" pitchFamily="2" charset="2"/>
              <a:buChar char="§"/>
            </a:pPr>
            <a:r>
              <a:rPr lang="pl-PL" b="1" dirty="0" err="1" smtClean="0"/>
              <a:t>App</a:t>
            </a:r>
            <a:r>
              <a:rPr lang="pl-PL" b="1" dirty="0" smtClean="0"/>
              <a:t> </a:t>
            </a:r>
            <a:r>
              <a:rPr lang="pl-PL" b="1" dirty="0" err="1"/>
              <a:t>Store</a:t>
            </a:r>
            <a:r>
              <a:rPr lang="pl-PL" b="1" dirty="0"/>
              <a:t>  </a:t>
            </a:r>
            <a:r>
              <a:rPr lang="pl-PL" dirty="0"/>
              <a:t>- platforma należąca do firmy Apple, umożliwia sprzedaż gier na urządzenia przenośne z systemem </a:t>
            </a:r>
            <a:r>
              <a:rPr lang="pl-PL" dirty="0" err="1"/>
              <a:t>iOS</a:t>
            </a:r>
            <a:r>
              <a:rPr lang="pl-PL" dirty="0"/>
              <a:t> oraz na komputery Macintosh (Mac</a:t>
            </a:r>
            <a:r>
              <a:rPr lang="pl-PL" dirty="0" smtClean="0"/>
              <a:t>).</a:t>
            </a:r>
          </a:p>
          <a:p>
            <a:pPr lvl="0"/>
            <a:endParaRPr lang="pl-PL" dirty="0"/>
          </a:p>
          <a:p>
            <a:pPr marL="285750" lvl="0" indent="-285750" algn="just">
              <a:buFont typeface="Wingdings" pitchFamily="2" charset="2"/>
              <a:buChar char="§"/>
            </a:pPr>
            <a:r>
              <a:rPr lang="pl-PL" b="1" dirty="0"/>
              <a:t>Google Play </a:t>
            </a:r>
            <a:r>
              <a:rPr lang="pl-PL" dirty="0"/>
              <a:t>- platforma należąca do firmy Google, umożliwiająca sprzedaż gier na urządzenia z systemem Android. </a:t>
            </a:r>
            <a:r>
              <a:rPr lang="pl-PL" dirty="0" smtClean="0"/>
              <a:t>Firma </a:t>
            </a:r>
            <a:r>
              <a:rPr lang="pl-PL" dirty="0"/>
              <a:t>jest także obecna w innych platformach sprzedaży oprogramowania na ten system - m.in. w sklepach Samsung </a:t>
            </a:r>
            <a:r>
              <a:rPr lang="pl-PL" dirty="0" err="1"/>
              <a:t>Store</a:t>
            </a:r>
            <a:r>
              <a:rPr lang="pl-PL" dirty="0"/>
              <a:t> </a:t>
            </a:r>
            <a:r>
              <a:rPr lang="pl-PL" dirty="0" smtClean="0"/>
              <a:t/>
            </a:r>
            <a:br>
              <a:rPr lang="pl-PL" dirty="0" smtClean="0"/>
            </a:br>
            <a:r>
              <a:rPr lang="pl-PL" dirty="0" smtClean="0"/>
              <a:t>i Amazon</a:t>
            </a:r>
            <a:r>
              <a:rPr lang="pl-PL" dirty="0"/>
              <a:t> </a:t>
            </a:r>
            <a:r>
              <a:rPr lang="pl-PL" dirty="0" smtClean="0"/>
              <a:t>czy na platformach obecnych na rynku chińskim.</a:t>
            </a:r>
          </a:p>
          <a:p>
            <a:pPr lvl="0" algn="just"/>
            <a:endParaRPr lang="pl-PL" dirty="0"/>
          </a:p>
          <a:p>
            <a:pPr marL="285750" lvl="0" indent="-285750" algn="just">
              <a:buFont typeface="Wingdings" pitchFamily="2" charset="2"/>
              <a:buChar char="§"/>
            </a:pPr>
            <a:r>
              <a:rPr lang="pl-PL" b="1" dirty="0" err="1"/>
              <a:t>Steam</a:t>
            </a:r>
            <a:r>
              <a:rPr lang="pl-PL" dirty="0"/>
              <a:t> - platforma należąca do firmy </a:t>
            </a:r>
            <a:r>
              <a:rPr lang="pl-PL" dirty="0" err="1"/>
              <a:t>Valve</a:t>
            </a:r>
            <a:r>
              <a:rPr lang="pl-PL" dirty="0"/>
              <a:t> </a:t>
            </a:r>
            <a:r>
              <a:rPr lang="pl-PL" dirty="0" err="1"/>
              <a:t>Corporation</a:t>
            </a:r>
            <a:r>
              <a:rPr lang="pl-PL" dirty="0"/>
              <a:t> - jest to najpopularniejszy sklep umożliwiający dystrybucję cyfrową gier na komputery </a:t>
            </a:r>
            <a:r>
              <a:rPr lang="pl-PL" dirty="0" smtClean="0"/>
              <a:t>PC (Windows/Linux). </a:t>
            </a:r>
            <a:endParaRPr lang="pl-PL" dirty="0"/>
          </a:p>
          <a:p>
            <a:pPr lvl="0"/>
            <a:endParaRPr lang="pl-PL" dirty="0" smtClean="0"/>
          </a:p>
          <a:p>
            <a:pPr marL="285750" lvl="0" indent="-285750" algn="just">
              <a:buFont typeface="Wingdings" pitchFamily="2" charset="2"/>
              <a:buChar char="§"/>
            </a:pPr>
            <a:r>
              <a:rPr lang="pl-PL" b="1" dirty="0" smtClean="0"/>
              <a:t>OUYA</a:t>
            </a:r>
            <a:r>
              <a:rPr lang="pl-PL" dirty="0" smtClean="0"/>
              <a:t> </a:t>
            </a:r>
            <a:r>
              <a:rPr lang="pl-PL" dirty="0"/>
              <a:t>- sklep należący do producenta konsoli OUYA. </a:t>
            </a:r>
            <a:endParaRPr lang="pl-PL" dirty="0" smtClean="0"/>
          </a:p>
          <a:p>
            <a:pPr lvl="0" algn="just"/>
            <a:endParaRPr lang="pl-PL" dirty="0"/>
          </a:p>
          <a:p>
            <a:pPr marL="285750" indent="-285750">
              <a:buFont typeface="Wingdings" pitchFamily="2" charset="2"/>
              <a:buChar char="§"/>
            </a:pPr>
            <a:r>
              <a:rPr lang="pl-PL" b="1" dirty="0"/>
              <a:t>Windows </a:t>
            </a:r>
            <a:r>
              <a:rPr lang="pl-PL" b="1" dirty="0" err="1"/>
              <a:t>Store</a:t>
            </a:r>
            <a:r>
              <a:rPr lang="pl-PL" b="1" dirty="0"/>
              <a:t> </a:t>
            </a:r>
            <a:r>
              <a:rPr lang="pl-PL" dirty="0"/>
              <a:t>- platforma sprzedaży należąca do firmy Microsoft. </a:t>
            </a:r>
          </a:p>
        </p:txBody>
      </p:sp>
    </p:spTree>
    <p:extLst>
      <p:ext uri="{BB962C8B-B14F-4D97-AF65-F5344CB8AC3E}">
        <p14:creationId xmlns:p14="http://schemas.microsoft.com/office/powerpoint/2010/main" val="2760433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998072"/>
            <a:ext cx="8229600" cy="859928"/>
          </a:xfrm>
        </p:spPr>
      </p:pic>
      <p:sp>
        <p:nvSpPr>
          <p:cNvPr id="5" name="pole tekstowe 4"/>
          <p:cNvSpPr txBox="1"/>
          <p:nvPr/>
        </p:nvSpPr>
        <p:spPr>
          <a:xfrm>
            <a:off x="459408" y="2844225"/>
            <a:ext cx="8208912" cy="584775"/>
          </a:xfrm>
          <a:prstGeom prst="rect">
            <a:avLst/>
          </a:prstGeom>
          <a:noFill/>
        </p:spPr>
        <p:txBody>
          <a:bodyPr wrap="square" rtlCol="0">
            <a:spAutoFit/>
          </a:bodyPr>
          <a:lstStyle/>
          <a:p>
            <a:pPr algn="ctr"/>
            <a:r>
              <a:rPr lang="pl-PL" sz="3200" dirty="0" smtClean="0"/>
              <a:t>Przegląd gier wyprodukowanych przez Studio</a:t>
            </a:r>
            <a:endParaRPr lang="pl-PL" sz="3200" dirty="0"/>
          </a:p>
        </p:txBody>
      </p:sp>
    </p:spTree>
    <p:extLst>
      <p:ext uri="{BB962C8B-B14F-4D97-AF65-F5344CB8AC3E}">
        <p14:creationId xmlns:p14="http://schemas.microsoft.com/office/powerpoint/2010/main" val="4278534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smtClean="0"/>
              <a:t>Przegląd gier wyprodukowanych przez Studio</a:t>
            </a:r>
            <a:endParaRPr lang="pl-PL" sz="2000" dirty="0"/>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4" y="5998072"/>
            <a:ext cx="8229592" cy="859928"/>
          </a:xfrm>
        </p:spPr>
      </p:pic>
      <p:pic>
        <p:nvPicPr>
          <p:cNvPr id="1026" name="Picture 2" descr="iPhone Screensho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899" y="1461119"/>
            <a:ext cx="5410200" cy="3048001"/>
          </a:xfrm>
          <a:prstGeom prst="rect">
            <a:avLst/>
          </a:prstGeom>
          <a:noFill/>
          <a:extLst>
            <a:ext uri="{909E8E84-426E-40DD-AFC4-6F175D3DCCD1}">
              <a14:hiddenFill xmlns:a14="http://schemas.microsoft.com/office/drawing/2010/main">
                <a:solidFill>
                  <a:srgbClr val="FFFFFF"/>
                </a:solidFill>
              </a14:hiddenFill>
            </a:ext>
          </a:extLst>
        </p:spPr>
      </p:pic>
      <p:sp>
        <p:nvSpPr>
          <p:cNvPr id="6" name="Prostokąt 5"/>
          <p:cNvSpPr/>
          <p:nvPr/>
        </p:nvSpPr>
        <p:spPr>
          <a:xfrm>
            <a:off x="487813" y="764704"/>
            <a:ext cx="7920881" cy="369332"/>
          </a:xfrm>
          <a:prstGeom prst="rect">
            <a:avLst/>
          </a:prstGeom>
        </p:spPr>
        <p:txBody>
          <a:bodyPr wrap="square">
            <a:spAutoFit/>
          </a:bodyPr>
          <a:lstStyle/>
          <a:p>
            <a:r>
              <a:rPr lang="pl-PL" b="1" dirty="0"/>
              <a:t>FLASHOUT 3D –  (</a:t>
            </a:r>
            <a:r>
              <a:rPr lang="pl-PL" b="1" dirty="0" err="1"/>
              <a:t>iOS</a:t>
            </a:r>
            <a:r>
              <a:rPr lang="pl-PL" b="1" dirty="0"/>
              <a:t>, Android, Mac, PC, OUYA)</a:t>
            </a:r>
            <a:endParaRPr lang="pl-PL" dirty="0"/>
          </a:p>
        </p:txBody>
      </p:sp>
      <p:sp>
        <p:nvSpPr>
          <p:cNvPr id="7" name="Prostokąt 6"/>
          <p:cNvSpPr/>
          <p:nvPr/>
        </p:nvSpPr>
        <p:spPr>
          <a:xfrm>
            <a:off x="487813" y="4797152"/>
            <a:ext cx="8044628" cy="1200329"/>
          </a:xfrm>
          <a:prstGeom prst="rect">
            <a:avLst/>
          </a:prstGeom>
        </p:spPr>
        <p:txBody>
          <a:bodyPr wrap="square">
            <a:spAutoFit/>
          </a:bodyPr>
          <a:lstStyle/>
          <a:p>
            <a:pPr algn="just"/>
            <a:r>
              <a:rPr lang="pl-PL" b="1" dirty="0"/>
              <a:t>FLASHOUT </a:t>
            </a:r>
            <a:r>
              <a:rPr lang="pl-PL" b="1" dirty="0" smtClean="0"/>
              <a:t>3D</a:t>
            </a:r>
            <a:r>
              <a:rPr lang="pl-PL" dirty="0" smtClean="0"/>
              <a:t> - bardzo </a:t>
            </a:r>
            <a:r>
              <a:rPr lang="pl-PL" dirty="0"/>
              <a:t>pozytywnie przyjęty przez rynek tytuł inspirowany takimi klasykami jak F-Zero czy seria </a:t>
            </a:r>
            <a:r>
              <a:rPr lang="pl-PL" dirty="0" err="1"/>
              <a:t>WipEout</a:t>
            </a:r>
            <a:r>
              <a:rPr lang="pl-PL" dirty="0"/>
              <a:t>. Jest to gra wyścigowa o zniewalającej grafice, świetnych efektach wizualnych, z doskonałą muzyką elektroniczną </a:t>
            </a:r>
            <a:r>
              <a:rPr lang="pl-PL" dirty="0" smtClean="0"/>
              <a:t/>
            </a:r>
            <a:br>
              <a:rPr lang="pl-PL" dirty="0" smtClean="0"/>
            </a:br>
            <a:r>
              <a:rPr lang="pl-PL" dirty="0" smtClean="0"/>
              <a:t>i </a:t>
            </a:r>
            <a:r>
              <a:rPr lang="pl-PL" dirty="0"/>
              <a:t>przepełnionymi akcją wyścigami. </a:t>
            </a:r>
          </a:p>
        </p:txBody>
      </p:sp>
    </p:spTree>
    <p:extLst>
      <p:ext uri="{BB962C8B-B14F-4D97-AF65-F5344CB8AC3E}">
        <p14:creationId xmlns:p14="http://schemas.microsoft.com/office/powerpoint/2010/main" val="389726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364067" y="180173"/>
            <a:ext cx="8168374" cy="400110"/>
          </a:xfrm>
          <a:prstGeom prst="rect">
            <a:avLst/>
          </a:prstGeom>
          <a:noFill/>
        </p:spPr>
        <p:txBody>
          <a:bodyPr wrap="square" rtlCol="0">
            <a:spAutoFit/>
          </a:bodyPr>
          <a:lstStyle/>
          <a:p>
            <a:r>
              <a:rPr lang="pl-PL" sz="2000" dirty="0"/>
              <a:t>Przegląd gier wyprodukowanych przez Studio</a:t>
            </a:r>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51" y="307968"/>
            <a:ext cx="412387" cy="168704"/>
          </a:xfrm>
          <a:prstGeom prst="rect">
            <a:avLst/>
          </a:prstGeom>
        </p:spPr>
      </p:pic>
      <p:pic>
        <p:nvPicPr>
          <p:cNvPr id="4" name="Symbol zastępczy zawartości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14404" y="5998072"/>
            <a:ext cx="8229592" cy="859928"/>
          </a:xfrm>
        </p:spPr>
      </p:pic>
      <p:sp>
        <p:nvSpPr>
          <p:cNvPr id="8" name="Prostokąt 7"/>
          <p:cNvSpPr/>
          <p:nvPr/>
        </p:nvSpPr>
        <p:spPr>
          <a:xfrm>
            <a:off x="487813" y="764704"/>
            <a:ext cx="7920881" cy="369332"/>
          </a:xfrm>
          <a:prstGeom prst="rect">
            <a:avLst/>
          </a:prstGeom>
        </p:spPr>
        <p:txBody>
          <a:bodyPr wrap="square">
            <a:spAutoFit/>
          </a:bodyPr>
          <a:lstStyle/>
          <a:p>
            <a:r>
              <a:rPr lang="pl-PL" b="1" dirty="0" smtClean="0"/>
              <a:t>SUSPECT IN SIGHT –  (</a:t>
            </a:r>
            <a:r>
              <a:rPr lang="pl-PL" b="1" dirty="0" err="1"/>
              <a:t>iOS</a:t>
            </a:r>
            <a:r>
              <a:rPr lang="pl-PL" b="1" dirty="0"/>
              <a:t>, Android, </a:t>
            </a:r>
            <a:r>
              <a:rPr lang="pl-PL" b="1" dirty="0" err="1"/>
              <a:t>Leap</a:t>
            </a:r>
            <a:r>
              <a:rPr lang="pl-PL" b="1" dirty="0"/>
              <a:t> Motion, Mac</a:t>
            </a:r>
            <a:r>
              <a:rPr lang="pl-PL" b="1" dirty="0" smtClean="0"/>
              <a:t>)</a:t>
            </a:r>
            <a:endParaRPr lang="pl-PL" dirty="0"/>
          </a:p>
        </p:txBody>
      </p:sp>
      <p:sp>
        <p:nvSpPr>
          <p:cNvPr id="9" name="Prostokąt 8"/>
          <p:cNvSpPr/>
          <p:nvPr/>
        </p:nvSpPr>
        <p:spPr>
          <a:xfrm>
            <a:off x="559820" y="4653136"/>
            <a:ext cx="8044628" cy="1477328"/>
          </a:xfrm>
          <a:prstGeom prst="rect">
            <a:avLst/>
          </a:prstGeom>
        </p:spPr>
        <p:txBody>
          <a:bodyPr wrap="square">
            <a:spAutoFit/>
          </a:bodyPr>
          <a:lstStyle/>
          <a:p>
            <a:pPr algn="just"/>
            <a:r>
              <a:rPr lang="pl-PL" dirty="0"/>
              <a:t>Tytuł zawiera 30 urozmaiconych misji, 3 amerykańskie miasta (Miami, Nowy Jork </a:t>
            </a:r>
            <a:r>
              <a:rPr lang="pl-PL" dirty="0" smtClean="0"/>
              <a:t/>
            </a:r>
            <a:br>
              <a:rPr lang="pl-PL" dirty="0" smtClean="0"/>
            </a:br>
            <a:r>
              <a:rPr lang="pl-PL" dirty="0" smtClean="0"/>
              <a:t>i </a:t>
            </a:r>
            <a:r>
              <a:rPr lang="pl-PL" dirty="0"/>
              <a:t>Los Angeles), dodatkową zawartość do odblokowania oraz komiksy autorstwa </a:t>
            </a:r>
            <a:r>
              <a:rPr lang="pl-PL" dirty="0" smtClean="0"/>
              <a:t>popularnego rysownika Michała </a:t>
            </a:r>
            <a:r>
              <a:rPr lang="pl-PL" dirty="0"/>
              <a:t>“Śledzia” </a:t>
            </a:r>
            <a:r>
              <a:rPr lang="pl-PL" dirty="0" smtClean="0"/>
              <a:t>Śledzińskiego. W </a:t>
            </a:r>
            <a:r>
              <a:rPr lang="pl-PL" dirty="0"/>
              <a:t>grze wcielamy się </a:t>
            </a:r>
            <a:r>
              <a:rPr lang="pl-PL" dirty="0" smtClean="0"/>
              <a:t/>
            </a:r>
            <a:br>
              <a:rPr lang="pl-PL" dirty="0" smtClean="0"/>
            </a:br>
            <a:r>
              <a:rPr lang="pl-PL" dirty="0" smtClean="0"/>
              <a:t>w </a:t>
            </a:r>
            <a:r>
              <a:rPr lang="pl-PL" dirty="0"/>
              <a:t>postać sierżanta Roba, który przemieszcza się policyjnym helikopterem </a:t>
            </a:r>
            <a:r>
              <a:rPr lang="pl-PL" dirty="0" smtClean="0"/>
              <a:t/>
            </a:r>
            <a:br>
              <a:rPr lang="pl-PL" dirty="0" smtClean="0"/>
            </a:br>
            <a:r>
              <a:rPr lang="pl-PL" dirty="0" smtClean="0"/>
              <a:t>i </a:t>
            </a:r>
            <a:r>
              <a:rPr lang="pl-PL" dirty="0"/>
              <a:t>zatrzymuje przestępców </a:t>
            </a:r>
            <a:r>
              <a:rPr lang="pl-PL" dirty="0" smtClean="0"/>
              <a:t>na ulicach amerykańskich metropolii.</a:t>
            </a:r>
            <a:endParaRPr lang="pl-PL" dirty="0"/>
          </a:p>
        </p:txBody>
      </p:sp>
      <p:pic>
        <p:nvPicPr>
          <p:cNvPr id="2052" name="Picture 4" descr="iPhone Screensho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5771" y="1340768"/>
            <a:ext cx="54102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9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1202</Words>
  <Application>Microsoft Office PowerPoint</Application>
  <PresentationFormat>Pokaz na ekranie (4:3)</PresentationFormat>
  <Paragraphs>108</Paragraphs>
  <Slides>17</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Ural</dc:creator>
  <cp:lastModifiedBy>Paweł Sobkiewicz</cp:lastModifiedBy>
  <cp:revision>59</cp:revision>
  <dcterms:created xsi:type="dcterms:W3CDTF">2012-10-14T22:50:13Z</dcterms:created>
  <dcterms:modified xsi:type="dcterms:W3CDTF">2015-05-21T08:03:58Z</dcterms:modified>
</cp:coreProperties>
</file>